
<file path=[Content_Types].xml><?xml version="1.0" encoding="utf-8"?>
<Types xmlns="http://schemas.openxmlformats.org/package/2006/content-types">
  <Default Extension="rels" ContentType="application/vnd.openxmlformats-package.relationships+xml"/>
  <Default Extension="xml" ContentType="application/xml"/>
  <Default Extension="jpeg" ContentType="image/jpeg"/>
  <Default Extension="vml" ContentType="application/vnd.openxmlformats-officedocument.vmlDrawing"/>
  <Default Extension="bin" ContentType="application/vnd.openxmlformats-officedocument.oleObject"/>
  <Default Extension="png" ContentType="image/png"/>
  <Default Extension="emf" ContentType="image/x-emf"/>
  <Override PartName="/customXml/item1.xml" ContentType="application/xml"/>
  <Override PartName="/customXml/item2.xml" ContentType="application/xml"/>
  <Override PartName="/customXml/item3.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ppt/commentAuthors.xml" ContentType="application/vnd.openxmlformats-officedocument.presentationml.commentAuthors+xml"/>
  <Override PartName="/ppt/handoutMasters/handoutMaster1.xml" ContentType="application/vnd.openxmlformats-officedocument.presentationml.handoutMaster+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presentation.xml" ContentType="application/vnd.openxmlformats-officedocument.presentationml.presentation.main+xml"/>
  <Override PartName="/ppt/presProps.xml" ContentType="application/vnd.openxmlformats-officedocument.presentationml.presProps+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tableStyles.xml" ContentType="application/vnd.openxmlformats-officedocument.presentationml.tableStyles+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viewProps.xml" ContentType="application/vnd.openxmlformats-officedocument.presentationml.viewProps+xml"/>
</Types>
</file>

<file path=_rels/.rels>&#65279;<?xml version="1.0" encoding="utf-8" standalone="yes"?><Relationships xmlns="http://schemas.openxmlformats.org/package/2006/relationships"><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package/2006/relationships/metadata/thumbnail" Target="docProps/thumbnail.jpeg" /></Relationships>
</file>

<file path=ppt/presentation.xml><?xml version="1.0" encoding="utf-8"?>
<!--Generated by Aspose.Slides for .NET 19.2-->
<p:presentation xmlns:r="http://schemas.openxmlformats.org/officeDocument/2006/relationships" xmlns:a="http://schemas.openxmlformats.org/drawingml/2006/main" xmlns:p="http://schemas.openxmlformats.org/presentationml/2006/main" removePersonalInfoOnSave="1" saveSubsetFonts="1">
  <p:sldMasterIdLst>
    <p:sldMasterId id="2147483696" r:id="rId5"/>
    <p:sldMasterId id="2147483704" r:id="rId6"/>
  </p:sldMasterIdLst>
  <p:notesMasterIdLst>
    <p:notesMasterId r:id="rId7"/>
  </p:notesMasterIdLst>
  <p:handoutMasterIdLst>
    <p:handoutMasterId r:id="rId8"/>
  </p:handoutMasterIdLst>
  <p:sldIdLst>
    <p:sldId id="256" r:id="rId9"/>
    <p:sldId id="288" r:id="rId10"/>
    <p:sldId id="294" r:id="rId11"/>
    <p:sldId id="299" r:id="rId12"/>
    <p:sldId id="298" r:id="rId13"/>
    <p:sldId id="300" r:id="rId14"/>
  </p:sldIdLst>
  <p:sldSz cx="12192000" cy="6858000"/>
  <p:notesSz cx="6858000" cy="9144000"/>
  <p:custDataLst>
    <p:tags r:id="rId15"/>
  </p:custDataLst>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p="http://schemas.openxmlformats.org/presentationml/2006/main">
  <p:cmAuthor id="2" name="Author" initials="A" lastIdx="0"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41B6E6"/>
    <a:srgbClr val="005899"/>
    <a:srgbClr val="E4002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r="http://schemas.openxmlformats.org/officeDocument/2006/relationships" xmlns:a="http://schemas.openxmlformats.org/drawingml/2006/main" def="{5C22544A-7EE6-4342-B048-85BDC9FD1C3A}">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fill>
          <a:solidFill>
            <a:schemeClr val="dk1">
              <a:tint val="40000"/>
            </a:schemeClr>
          </a:solidFill>
        </a:fill>
      </a:tcStyle>
    </a:band1H>
    <a:band1V>
      <a:tcStyle>
        <a:fill>
          <a:solidFill>
            <a:schemeClr val="dk1">
              <a:tint val="40000"/>
            </a:schemeClr>
          </a:solidFill>
        </a:fill>
      </a:tcStyle>
    </a:band1V>
    <a:lastCol>
      <a:tcTxStyle b="on">
        <a:fontRef idx="minor">
          <a:prstClr val="black"/>
        </a:fontRef>
        <a:schemeClr val="lt1"/>
      </a:tcTxStyle>
      <a:tcStyle>
        <a:fill>
          <a:solidFill>
            <a:schemeClr val="dk1"/>
          </a:solidFill>
        </a:fill>
      </a:tcStyle>
    </a:lastCol>
    <a:firstCol>
      <a:tcTxStyle b="on">
        <a:fontRef idx="minor">
          <a:prstClr val="black"/>
        </a:fontRef>
        <a:schemeClr val="lt1"/>
      </a:tcTxStyle>
      <a:tcStyle>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9906" autoAdjust="0"/>
    <p:restoredTop sz="89435" autoAdjust="0"/>
  </p:normalViewPr>
  <p:slideViewPr>
    <p:cSldViewPr snapToGrid="0">
      <p:cViewPr>
        <p:scale>
          <a:sx n="66" d="100"/>
          <a:sy n="66" d="100"/>
        </p:scale>
        <p:origin x="1104" y="326"/>
      </p:cViewPr>
      <p:guideLst>
        <p:guide orient="horz" pos="2160"/>
        <p:guide pos="384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notesViewPr>
    <p:cSldViewPr>
      <p:cViewPr>
        <p:scale>
          <a:sx n="1" d="100"/>
          <a:sy n="1" d="100"/>
        </p:scale>
        <p:origin x="0" y="0"/>
      </p:cViewPr>
    </p:cSldViewPr>
  </p:notesViewPr>
  <p:gridSpacing cx="76200" cy="76200"/>
</p:viewPr>
</file>

<file path=ppt/_rels/presentation.xml.rels>&#65279;<?xml version="1.0" encoding="utf-8" standalone="yes"?><Relationships xmlns="http://schemas.openxmlformats.org/package/2006/relationships"><Relationship Id="rId1" Type="http://schemas.openxmlformats.org/officeDocument/2006/relationships/customXml" Target="../customXml/item1.xml" /><Relationship Id="rId10" Type="http://schemas.openxmlformats.org/officeDocument/2006/relationships/slide" Target="slides/slide2.xml" /><Relationship Id="rId11" Type="http://schemas.openxmlformats.org/officeDocument/2006/relationships/slide" Target="slides/slide3.xml" /><Relationship Id="rId12" Type="http://schemas.openxmlformats.org/officeDocument/2006/relationships/slide" Target="slides/slide4.xml" /><Relationship Id="rId13" Type="http://schemas.openxmlformats.org/officeDocument/2006/relationships/slide" Target="slides/slide5.xml" /><Relationship Id="rId14" Type="http://schemas.openxmlformats.org/officeDocument/2006/relationships/slide" Target="slides/slide6.xml" /><Relationship Id="rId15" Type="http://schemas.openxmlformats.org/officeDocument/2006/relationships/tags" Target="tags/tag3.xml" /><Relationship Id="rId16" Type="http://schemas.openxmlformats.org/officeDocument/2006/relationships/presProps" Target="presProps.xml" /><Relationship Id="rId17" Type="http://schemas.openxmlformats.org/officeDocument/2006/relationships/viewProps" Target="viewProps.xml" /><Relationship Id="rId18" Type="http://schemas.openxmlformats.org/officeDocument/2006/relationships/theme" Target="theme/theme1.xml" /><Relationship Id="rId19" Type="http://schemas.openxmlformats.org/officeDocument/2006/relationships/tableStyles" Target="tableStyles.xml" /><Relationship Id="rId2" Type="http://schemas.openxmlformats.org/officeDocument/2006/relationships/customXml" Target="../customXml/item2.xml" /><Relationship Id="rId3" Type="http://schemas.openxmlformats.org/officeDocument/2006/relationships/customXml" Target="../customXml/item3.xml" /><Relationship Id="rId4" Type="http://schemas.openxmlformats.org/officeDocument/2006/relationships/commentAuthors" Target="commentAuthors.xml" /><Relationship Id="rId5" Type="http://schemas.openxmlformats.org/officeDocument/2006/relationships/slideMaster" Target="slideMasters/slideMaster1.xml" /><Relationship Id="rId6" Type="http://schemas.openxmlformats.org/officeDocument/2006/relationships/slideMaster" Target="slideMasters/slideMaster2.xml" /><Relationship Id="rId7" Type="http://schemas.openxmlformats.org/officeDocument/2006/relationships/notesMaster" Target="notesMasters/notesMaster1.xml" /><Relationship Id="rId8" Type="http://schemas.openxmlformats.org/officeDocument/2006/relationships/handoutMaster" Target="handoutMasters/handoutMaster1.xml" /><Relationship Id="rId9" Type="http://schemas.openxmlformats.org/officeDocument/2006/relationships/slide" Target="slides/slide1.xml" /></Relationships>
</file>

<file path=ppt/drawings/_rels/vmlDrawing1.vml.rels>&#65279;<?xml version="1.0" encoding="utf-8" standalone="yes"?><Relationships xmlns="http://schemas.openxmlformats.org/package/2006/relationships"><Relationship Id="rId1" Type="http://schemas.openxmlformats.org/officeDocument/2006/relationships/image" Target="../media/image4.emf" /></Relationships>
</file>

<file path=ppt/handoutMasters/_rels/handoutMaster1.xml.rels>&#65279;<?xml version="1.0" encoding="utf-8" standalone="yes"?><Relationships xmlns="http://schemas.openxmlformats.org/package/2006/relationships"><Relationship Id="rId1" Type="http://schemas.openxmlformats.org/officeDocument/2006/relationships/theme" Target="../theme/theme4.xml" /></Relationships>
</file>

<file path=ppt/handoutMasters/handoutMaster1.xml><?xml version="1.0" encoding="utf-8"?>
<p:handoutMaster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bg>
      <p:bgRef idx="1001">
        <a:schemeClr val="bg1"/>
      </p:bgRef>
    </p:bg>
    <p:spTree>
      <p:nvGrpSpPr>
        <p:cNvPr id="1" name=""/>
        <p:cNvGrpSpPr/>
        <p:nvPr/>
      </p:nvGrpSpPr>
      <p:grpSpPr>
        <a:xfrm>
          <a:off x="0" y="0"/>
          <a:ext cx="0" cy="0"/>
        </a:xfrm>
      </p:grpSpPr>
      <p:sp>
        <p:nvSpPr>
          <p:cNvPr id="2" name="Header Placeholder 1">
            <a:extLst>
              <a:ext uri="{FF2B5EF4-FFF2-40B4-BE49-F238E27FC236}">
                <a16:creationId xmlns:a16="http://schemas.microsoft.com/office/drawing/2014/main" id="{EE5891BE-8AA9-46FC-BD66-42E2DEF54A55}"/>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a:extLst>
              <a:ext uri="{FF2B5EF4-FFF2-40B4-BE49-F238E27FC236}">
                <a16:creationId xmlns:a16="http://schemas.microsoft.com/office/drawing/2014/main" id="{F05B880F-70CA-4754-82FD-3CF581A085F0}"/>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530E4BE1-765D-445D-A351-9F1FFF184852}" type="datetimeFigureOut">
              <a:rPr lang="en-US" smtClean="0"/>
              <a:t>5/6/2020</a:t>
            </a:fld>
            <a:endParaRPr lang="en-US"/>
          </a:p>
        </p:txBody>
      </p:sp>
      <p:sp>
        <p:nvSpPr>
          <p:cNvPr id="4" name="Footer Placeholder 3">
            <a:extLst>
              <a:ext uri="{FF2B5EF4-FFF2-40B4-BE49-F238E27FC236}">
                <a16:creationId xmlns:a16="http://schemas.microsoft.com/office/drawing/2014/main" id="{CE69D472-1646-4256-89D0-29A61EB425D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5" name="Slide Number Placeholder 4">
            <a:extLst>
              <a:ext uri="{FF2B5EF4-FFF2-40B4-BE49-F238E27FC236}">
                <a16:creationId xmlns:a16="http://schemas.microsoft.com/office/drawing/2014/main" id="{C3807E6A-441E-4538-8A66-CBD0EB35A99D}"/>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D6B29A99-1469-4F77-88C3-1015D19FBFE1}" type="slidenum">
              <a:rPr lang="en-US" smtClean="0"/>
              <a:t>‹#›</a:t>
            </a:fld>
            <a:endParaRPr lang="en-US"/>
          </a:p>
        </p:txBody>
      </p:sp>
    </p:spTree>
    <p:extLst>
      <p:ext uri="{BB962C8B-B14F-4D97-AF65-F5344CB8AC3E}">
        <p14:creationId xmlns:p14="http://schemas.microsoft.com/office/powerpoint/2010/main" val="891252103"/>
      </p:ext>
    </p:extLst>
  </p:cSld>
  <p:clrMap bg1="lt1" tx1="dk1" bg2="lt2" tx2="dk2" accent1="accent1" accent2="accent2" accent3="accent3" accent4="accent4" accent5="accent5" accent6="accent6" hlink="hlink" folHlink="folHlink"/>
</p:handoutMaster>
</file>

<file path=ppt/notesMasters/_rels/notesMaster1.xml.rels>&#65279;<?xml version="1.0" encoding="utf-8" standalone="yes"?><Relationships xmlns="http://schemas.openxmlformats.org/package/2006/relationships"><Relationship Id="rId1" Type="http://schemas.openxmlformats.org/officeDocument/2006/relationships/theme" Target="../theme/theme3.xml" /></Relationships>
</file>

<file path=ppt/notesMasters/notesMaster1.xml><?xml version="1.0" encoding="utf-8"?>
<p:notesMaster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bg>
      <p:bgRef idx="1001">
        <a:schemeClr val="bg1"/>
      </p:bgRef>
    </p:bg>
    <p:spTree>
      <p:nvGrpSpPr>
        <p:cNvPr id="1" name=""/>
        <p:cNvGrpSpPr/>
        <p:nvPr/>
      </p:nvGrpSpPr>
      <p:grpSpPr>
        <a:xfrm>
          <a:off x="0" y="0"/>
          <a: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481CD0C-0335-4C15-BFCD-18208825C2CE}" type="datetimeFigureOut">
              <a:rPr lang="en-US" smtClean="0"/>
              <a:t>5/6/2020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46033F0B-EBBD-4E48-AAFD-5A0836EF5AEF}" type="slidenum">
              <a:rPr lang="en-US" smtClean="0"/>
              <a:t>‹#›</a:t>
            </a:fld>
            <a:endParaRPr lang="en-US"/>
          </a:p>
        </p:txBody>
      </p:sp>
    </p:spTree>
    <p:extLst>
      <p:ext uri="{BB962C8B-B14F-4D97-AF65-F5344CB8AC3E}">
        <p14:creationId xmlns:p14="http://schemas.microsoft.com/office/powerpoint/2010/main" val="242469052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&#65279;<?xml version="1.0" encoding="utf-8" standalone="yes"?><Relationships xmlns="http://schemas.openxmlformats.org/package/2006/relationships"><Relationship Id="rId1" Type="http://schemas.openxmlformats.org/officeDocument/2006/relationships/slide" Target="../slides/slide1.xml" /><Relationship Id="rId2" Type="http://schemas.openxmlformats.org/officeDocument/2006/relationships/notesMaster" Target="../notesMasters/notesMaster1.xml" /></Relationships>
</file>

<file path=ppt/notesSlides/_rels/notesSlide2.xml.rels>&#65279;<?xml version="1.0" encoding="utf-8" standalone="yes"?><Relationships xmlns="http://schemas.openxmlformats.org/package/2006/relationships"><Relationship Id="rId1" Type="http://schemas.openxmlformats.org/officeDocument/2006/relationships/slide" Target="../slides/slide2.xml" /><Relationship Id="rId2" Type="http://schemas.openxmlformats.org/officeDocument/2006/relationships/notesMaster" Target="../notesMasters/notesMaster1.xml" /></Relationships>
</file>

<file path=ppt/notesSlides/_rels/notesSlide3.xml.rels>&#65279;<?xml version="1.0" encoding="utf-8" standalone="yes"?><Relationships xmlns="http://schemas.openxmlformats.org/package/2006/relationships"><Relationship Id="rId1" Type="http://schemas.openxmlformats.org/officeDocument/2006/relationships/slide" Target="../slides/slide3.xml" /><Relationship Id="rId2" Type="http://schemas.openxmlformats.org/officeDocument/2006/relationships/notesMaster" Target="../notesMasters/notesMaster1.xml" /></Relationships>
</file>

<file path=ppt/notesSlides/_rels/notesSlide4.xml.rels>&#65279;<?xml version="1.0" encoding="utf-8" standalone="yes"?><Relationships xmlns="http://schemas.openxmlformats.org/package/2006/relationships"><Relationship Id="rId1" Type="http://schemas.openxmlformats.org/officeDocument/2006/relationships/slide" Target="../slides/slide4.xml" /><Relationship Id="rId2" Type="http://schemas.openxmlformats.org/officeDocument/2006/relationships/notesMaster" Target="../notesMasters/notesMaster1.xml" /></Relationships>
</file>

<file path=ppt/notesSlides/_rels/notesSlide5.xml.rels>&#65279;<?xml version="1.0" encoding="utf-8" standalone="yes"?><Relationships xmlns="http://schemas.openxmlformats.org/package/2006/relationships"><Relationship Id="rId1" Type="http://schemas.openxmlformats.org/officeDocument/2006/relationships/slide" Target="../slides/slide5.xml" /><Relationship Id="rId2" Type="http://schemas.openxmlformats.org/officeDocument/2006/relationships/notesMaster" Target="../notesMasters/notesMaster1.xml" /></Relationships>
</file>

<file path=ppt/notesSlides/_rels/notesSlide6.xml.rels>&#65279;<?xml version="1.0" encoding="utf-8" standalone="yes"?><Relationships xmlns="http://schemas.openxmlformats.org/package/2006/relationships"><Relationship Id="rId1" Type="http://schemas.openxmlformats.org/officeDocument/2006/relationships/slide" Target="../slides/slide6.xml" /><Relationship Id="rId2" Type="http://schemas.openxmlformats.org/officeDocument/2006/relationships/notesMaster" Target="../notesMasters/notesMaster1.xml" /></Relationships>
</file>

<file path=ppt/notesSlides/notesSlide1.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6033F0B-EBBD-4E48-AAFD-5A0836EF5AEF}" type="slidenum">
              <a:rPr lang="en-US" smtClean="0"/>
              <a:t>1</a:t>
            </a:fld>
            <a:endParaRPr lang="en-US"/>
          </a:p>
        </p:txBody>
      </p:sp>
    </p:spTree>
    <p:extLst>
      <p:ext uri="{BB962C8B-B14F-4D97-AF65-F5344CB8AC3E}">
        <p14:creationId xmlns:p14="http://schemas.microsoft.com/office/powerpoint/2010/main" val="4200495616"/>
      </p:ext>
    </p:extLst>
  </p:cSld>
  <p:clrMapOvr>
    <a:masterClrMapping/>
  </p:clrMapOvr>
</p:notes>
</file>

<file path=ppt/notesSlides/notesSlide2.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6033F0B-EBBD-4E48-AAFD-5A0836EF5AEF}" type="slidenum">
              <a:rPr lang="en-US" smtClean="0"/>
              <a:t>2</a:t>
            </a:fld>
            <a:endParaRPr lang="en-US"/>
          </a:p>
        </p:txBody>
      </p:sp>
    </p:spTree>
    <p:extLst>
      <p:ext uri="{BB962C8B-B14F-4D97-AF65-F5344CB8AC3E}">
        <p14:creationId xmlns:p14="http://schemas.microsoft.com/office/powerpoint/2010/main" val="3123060959"/>
      </p:ext>
    </p:extLst>
  </p:cSld>
  <p:clrMapOvr>
    <a:masterClrMapping/>
  </p:clrMapOvr>
</p:notes>
</file>

<file path=ppt/notesSlides/notesSlide3.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33F0B-EBBD-4E48-AAFD-5A0836EF5AEF}" type="slidenum">
              <a:rPr lang="en-US" smtClean="0"/>
              <a:t>3</a:t>
            </a:fld>
            <a:endParaRPr lang="en-US"/>
          </a:p>
        </p:txBody>
      </p:sp>
    </p:spTree>
    <p:extLst>
      <p:ext uri="{BB962C8B-B14F-4D97-AF65-F5344CB8AC3E}">
        <p14:creationId xmlns:p14="http://schemas.microsoft.com/office/powerpoint/2010/main" val="4087754351"/>
      </p:ext>
    </p:extLst>
  </p:cSld>
  <p:clrMapOvr>
    <a:masterClrMapping/>
  </p:clrMapOvr>
</p:notes>
</file>

<file path=ppt/notesSlides/notesSlide4.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6033F0B-EBBD-4E48-AAFD-5A0836EF5AEF}" type="slidenum">
              <a:rPr lang="en-US" smtClean="0"/>
              <a:t>4</a:t>
            </a:fld>
            <a:endParaRPr lang="en-US"/>
          </a:p>
        </p:txBody>
      </p:sp>
    </p:spTree>
    <p:extLst>
      <p:ext uri="{BB962C8B-B14F-4D97-AF65-F5344CB8AC3E}">
        <p14:creationId xmlns:p14="http://schemas.microsoft.com/office/powerpoint/2010/main" val="1144238318"/>
      </p:ext>
    </p:extLst>
  </p:cSld>
  <p:clrMapOvr>
    <a:masterClrMapping/>
  </p:clrMapOvr>
</p:notes>
</file>

<file path=ppt/notesSlides/notesSlide5.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5"/>
          </p:nvPr>
        </p:nvSpPr>
        <p:spPr/>
        <p:txBody>
          <a:bodyPr/>
          <a:lstStyle/>
          <a:p>
            <a:fld id="{46033F0B-EBBD-4E48-AAFD-5A0836EF5AEF}" type="slidenum">
              <a:rPr lang="en-US" smtClean="0"/>
              <a:t>5</a:t>
            </a:fld>
            <a:endParaRPr lang="en-US"/>
          </a:p>
        </p:txBody>
      </p:sp>
    </p:spTree>
    <p:extLst>
      <p:ext uri="{BB962C8B-B14F-4D97-AF65-F5344CB8AC3E}">
        <p14:creationId xmlns:p14="http://schemas.microsoft.com/office/powerpoint/2010/main" val="503883993"/>
      </p:ext>
    </p:extLst>
  </p:cSld>
  <p:clrMapOvr>
    <a:masterClrMapping/>
  </p:clrMapOvr>
</p:notes>
</file>

<file path=ppt/notesSlides/notesSlide6.xml><?xml version="1.0" encoding="utf-8"?>
<p:notes xmlns:a="http://schemas.openxmlformats.org/drawingml/2006/main" xmlns:r="http://schemas.openxmlformats.org/officeDocument/2006/relationships" xmlns:p14="http://schemas.microsoft.com/office/powerpoint/2010/main" xmlns:a14="http://schemas.microsoft.com/office/drawing/2010/main" xmlns:p="http://schemas.openxmlformats.org/presentationml/2006/main">
  <p:cSld>
    <p:spTree>
      <p:nvGrpSpPr>
        <p:cNvPr id="1" name=""/>
        <p:cNvGrpSpPr/>
        <p:nvPr/>
      </p:nvGrpSpPr>
      <p:grpSpPr>
        <a:xfrm>
          <a:off x="0" y="0"/>
          <a: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46033F0B-EBBD-4E48-AAFD-5A0836EF5AEF}" type="slidenum">
              <a:rPr lang="en-US" smtClean="0"/>
              <a:t>6</a:t>
            </a:fld>
            <a:endParaRPr lang="en-US"/>
          </a:p>
        </p:txBody>
      </p:sp>
    </p:spTree>
    <p:extLst>
      <p:ext uri="{BB962C8B-B14F-4D97-AF65-F5344CB8AC3E}">
        <p14:creationId xmlns:p14="http://schemas.microsoft.com/office/powerpoint/2010/main" val="660401753"/>
      </p:ext>
    </p:extLst>
  </p:cSld>
  <p:clrMapOvr>
    <a:masterClrMapping/>
  </p:clrMapOvr>
</p:notes>
</file>

<file path=ppt/slideLayouts/_rels/slideLayout1.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1.xml" /></Relationships>
</file>

<file path=ppt/slideLayouts/_rels/slideLayout10.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1.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12.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2.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3.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4.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5.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6.xml.rels>&#65279;<?xml version="1.0" encoding="utf-8" standalone="yes"?><Relationships xmlns="http://schemas.openxmlformats.org/package/2006/relationships"><Relationship Id="rId1" Type="http://schemas.openxmlformats.org/officeDocument/2006/relationships/slideMaster" Target="../slideMasters/slideMaster1.xml" /></Relationships>
</file>

<file path=ppt/slideLayouts/_rels/slideLayout7.xml.rels>&#65279;<?xml version="1.0" encoding="utf-8" standalone="yes"?><Relationships xmlns="http://schemas.openxmlformats.org/package/2006/relationships"><Relationship Id="rId1" Type="http://schemas.openxmlformats.org/officeDocument/2006/relationships/image" Target="../media/image1.png" /><Relationship Id="rId2" Type="http://schemas.openxmlformats.org/officeDocument/2006/relationships/slideMaster" Target="../slideMasters/slideMaster2.xml" /></Relationships>
</file>

<file path=ppt/slideLayouts/_rels/slideLayout8.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_rels/slideLayout9.xml.rels>&#65279;<?xml version="1.0" encoding="utf-8" standalone="yes"?><Relationships xmlns="http://schemas.openxmlformats.org/package/2006/relationships"><Relationship Id="rId1" Type="http://schemas.openxmlformats.org/officeDocument/2006/relationships/slideMaster" Target="../slideMasters/slideMaster2.xml" /></Relationships>
</file>

<file path=ppt/slideLayouts/slideLayout1.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showMasterSp="0" type="title" preserve="1">
  <p:cSld name="Title Slide">
    <p:spTree>
      <p:nvGrpSpPr>
        <p:cNvPr id="1" name=""/>
        <p:cNvGrpSpPr/>
        <p:nvPr/>
      </p:nvGrpSpPr>
      <p:grpSpPr>
        <a:xfrm>
          <a:off x="0" y="0"/>
          <a:ext cx="0" cy="0"/>
        </a:xfrm>
      </p:grpSpPr>
      <p:sp>
        <p:nvSpPr>
          <p:cNvPr id="2" name="Title 1"/>
          <p:cNvSpPr>
            <a:spLocks noGrp="1"/>
          </p:cNvSpPr>
          <p:nvPr>
            <p:ph type="ctrTitle"/>
          </p:nvPr>
        </p:nvSpPr>
        <p:spPr>
          <a:xfrm>
            <a:off x="1051560" y="1432223"/>
            <a:ext cx="9966960" cy="2847677"/>
          </a:xfrm>
          <a:solidFill>
            <a:schemeClr val="bg1">
              <a:lumMod val="95000"/>
            </a:schemeClr>
          </a:solidFill>
        </p:spPr>
        <p:txBody>
          <a:bodyPr anchor="ctr">
            <a:noAutofit/>
          </a:bodyPr>
          <a:lstStyle>
            <a:lvl1pPr algn="l">
              <a:lnSpc>
                <a:spcPct val="85000"/>
              </a:lnSpc>
              <a:defRPr sz="5400" b="1" u="none" cap="none"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000" b="1">
                <a:solidFill>
                  <a:srgbClr val="005899"/>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a:xfrm>
            <a:off x="10058399" y="6272784"/>
            <a:ext cx="1587731" cy="365125"/>
          </a:xfrm>
        </p:spPr>
        <p:txBody>
          <a:bodyPr/>
          <a:lstStyle>
            <a:lvl1pPr>
              <a:defRPr sz="1600"/>
            </a:lvl1pPr>
          </a:lstStyle>
          <a:p>
            <a:fld id="{8084FCEC-C7CC-40B4-800C-D309B6AF85B4}" type="datetime1">
              <a:rPr lang="en-US" b="1" smtClean="0"/>
              <a:t>5/6/2020</a:t>
            </a:fld>
            <a:endParaRPr lang="en-US"/>
          </a:p>
        </p:txBody>
      </p:sp>
      <p:sp>
        <p:nvSpPr>
          <p:cNvPr id="5" name="Footer Placeholder 4"/>
          <p:cNvSpPr>
            <a:spLocks noGrp="1"/>
          </p:cNvSpPr>
          <p:nvPr>
            <p:ph type="ftr" sz="quarter" idx="11"/>
          </p:nvPr>
        </p:nvSpPr>
        <p:spPr/>
        <p:txBody>
          <a:bodyPr/>
          <a:lstStyle/>
          <a:p>
            <a:endParaRPr lang="en-US"/>
          </a:p>
        </p:txBody>
      </p:sp>
      <p:pic>
        <p:nvPicPr>
          <p:cNvPr id="13" name="Picture 12">
            <a:extLst>
              <a:ext uri="{FF2B5EF4-FFF2-40B4-BE49-F238E27FC236}">
                <a16:creationId xmlns:a16="http://schemas.microsoft.com/office/drawing/2014/main" id="{68E6061F-4A2E-429D-8663-9AB09C2EAAAF}"/>
              </a:ext>
            </a:extLst>
          </p:cNvPr>
          <p:cNvPicPr>
            <a:picLocks noChangeAspect="1"/>
          </p:cNvPicPr>
          <p:nvPr userDrawn="1"/>
        </p:nvPicPr>
        <p:blipFill>
          <a:blip r:embed="rId1"/>
          <a:stretch>
            <a:fillRect/>
          </a:stretch>
        </p:blipFill>
        <p:spPr>
          <a:xfrm>
            <a:off x="1051560" y="421062"/>
            <a:ext cx="3190875" cy="714375"/>
          </a:xfrm>
          <a:prstGeom prst="rect">
            <a:avLst/>
          </a:prstGeom>
        </p:spPr>
      </p:pic>
    </p:spTree>
    <p:extLst>
      <p:ext uri="{BB962C8B-B14F-4D97-AF65-F5344CB8AC3E}">
        <p14:creationId xmlns:p14="http://schemas.microsoft.com/office/powerpoint/2010/main" val="2460831176"/>
      </p:ext>
    </p:extLst>
  </p:cSld>
  <p:clrMapOvr>
    <a:masterClrMapping/>
  </p:clrMapOvr>
  <p:transition/>
  <p:timing/>
</p:sldLayout>
</file>

<file path=ppt/slideLayouts/slideLayout10.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Comparison">
    <p:spTree>
      <p:nvGrpSpPr>
        <p:cNvPr id="1" name=""/>
        <p:cNvGrpSpPr/>
        <p:nvPr/>
      </p:nvGrpSpPr>
      <p:grpSpPr>
        <a:xfrm>
          <a:off x="0" y="0"/>
          <a:ext cx="0" cy="0"/>
        </a:xfrm>
      </p:grpSpPr>
      <p:sp>
        <p:nvSpPr>
          <p:cNvPr id="10" name="Title 9"/>
          <p:cNvSpPr>
            <a:spLocks noGrp="1"/>
          </p:cNvSpPr>
          <p:nvPr>
            <p:ph type="title"/>
          </p:nvPr>
        </p:nvSpPr>
        <p:spPr/>
        <p:txBody>
          <a:bodyPr/>
          <a:lstStyle/>
          <a:p>
            <a:r>
              <a:rPr lang="en-US"/>
              <a:t>Click to edit Master title style</a:t>
            </a:r>
            <a:endParaRPr lang="en-US"/>
          </a:p>
        </p:txBody>
      </p:sp>
      <p:sp>
        <p:nvSpPr>
          <p:cNvPr id="4" name="Content Placeholder 3"/>
          <p:cNvSpPr>
            <a:spLocks noGrp="1"/>
          </p:cNvSpPr>
          <p:nvPr>
            <p:ph sz="half" idx="2"/>
          </p:nvPr>
        </p:nvSpPr>
        <p:spPr>
          <a:xfrm>
            <a:off x="1069848" y="2331720"/>
            <a:ext cx="4754880" cy="370332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364224" y="2331720"/>
            <a:ext cx="4754880" cy="370332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05C5C58-2F0E-4408-A253-5890B5F042A9}" type="datetime1">
              <a:rPr lang="en-US" smtClean="0"/>
              <a:t>5/6/2020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11551920" y="6494869"/>
            <a:ext cx="640080" cy="365125"/>
          </a:xfrm>
          <a:prstGeom prst="rect">
            <a:avLst/>
          </a:prstGeom>
        </p:spPr>
        <p:txBody>
          <a:bodyPr/>
          <a:lstStyle/>
          <a:p>
            <a:fld id="{3FCCF984-64AA-42B4-8D2F-66BCDE3A50F4}" type="slidenum">
              <a:rPr lang="en-US" smtClean="0"/>
              <a:t>‹#›</a:t>
            </a:fld>
            <a:endParaRPr lang="en-US"/>
          </a:p>
        </p:txBody>
      </p:sp>
    </p:spTree>
    <p:extLst>
      <p:ext uri="{BB962C8B-B14F-4D97-AF65-F5344CB8AC3E}">
        <p14:creationId xmlns:p14="http://schemas.microsoft.com/office/powerpoint/2010/main" val="1786129429"/>
      </p:ext>
    </p:extLst>
  </p:cSld>
  <p:clrMapOvr>
    <a:masterClrMapping/>
  </p:clrMapOvr>
  <p:transition/>
  <p:timing/>
</p:sldLayout>
</file>

<file path=ppt/slideLayouts/slideLayout11.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titleOnly" preserve="1">
  <p:cSld name="Title Only">
    <p:spTree>
      <p:nvGrpSpPr>
        <p:cNvPr id="1" name=""/>
        <p:cNvGrpSpPr/>
        <p:nvPr/>
      </p:nvGrpSpPr>
      <p:grpSpPr>
        <a:xfrm>
          <a:off x="0" y="0"/>
          <a:ext cx="0" cy="0"/>
        </a:xfrm>
      </p:grpSpPr>
      <p:sp>
        <p:nvSpPr>
          <p:cNvPr id="6" name="Title 5"/>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4AE911FE-B17B-467A-A822-71682B67B9A3}" type="datetime1">
              <a:rPr lang="en-US" smtClean="0"/>
              <a:t>5/6/2020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11551920" y="6488683"/>
            <a:ext cx="640080" cy="365125"/>
          </a:xfrm>
          <a:prstGeom prst="rect">
            <a:avLst/>
          </a:prstGeom>
        </p:spPr>
        <p:txBody>
          <a:bodyPr/>
          <a:lstStyle/>
          <a:p>
            <a:fld id="{3FCCF984-64AA-42B4-8D2F-66BCDE3A50F4}" type="slidenum">
              <a:rPr lang="en-US" smtClean="0"/>
              <a:t>‹#›</a:t>
            </a:fld>
            <a:endParaRPr lang="en-US"/>
          </a:p>
        </p:txBody>
      </p:sp>
    </p:spTree>
    <p:extLst>
      <p:ext uri="{BB962C8B-B14F-4D97-AF65-F5344CB8AC3E}">
        <p14:creationId xmlns:p14="http://schemas.microsoft.com/office/powerpoint/2010/main" val="22592149"/>
      </p:ext>
    </p:extLst>
  </p:cSld>
  <p:clrMapOvr>
    <a:masterClrMapping/>
  </p:clrMapOvr>
  <p:transition/>
  <p:timing/>
</p:sldLayout>
</file>

<file path=ppt/slideLayouts/slideLayout12.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blank" preserve="1">
  <p:cSld name="Blank">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41CB66A1-7B0A-4BE5-B992-68CB68AE0EB1}" type="datetime1">
              <a:rPr lang="en-US" smtClean="0"/>
              <a:t>5/6/2020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11542356" y="6492875"/>
            <a:ext cx="640080" cy="365125"/>
          </a:xfrm>
          <a:prstGeom prst="rect">
            <a:avLst/>
          </a:prstGeom>
        </p:spPr>
        <p:txBody>
          <a:bodyPr/>
          <a:lstStyle/>
          <a:p>
            <a:fld id="{3FCCF984-64AA-42B4-8D2F-66BCDE3A50F4}" type="slidenum">
              <a:rPr lang="en-US" smtClean="0"/>
              <a:t>‹#›</a:t>
            </a:fld>
            <a:endParaRPr lang="en-US"/>
          </a:p>
        </p:txBody>
      </p:sp>
    </p:spTree>
    <p:extLst>
      <p:ext uri="{BB962C8B-B14F-4D97-AF65-F5344CB8AC3E}">
        <p14:creationId xmlns:p14="http://schemas.microsoft.com/office/powerpoint/2010/main" val="3875808986"/>
      </p:ext>
    </p:extLst>
  </p:cSld>
  <p:clrMapOvr>
    <a:masterClrMapping/>
  </p:clrMapOvr>
  <p:transition/>
  <p:timing/>
</p:sldLayout>
</file>

<file path=ppt/slideLayouts/slideLayout2.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obj" preserve="1">
  <p:cSld name="Title and Content">
    <p:spTree>
      <p:nvGrpSpPr>
        <p:cNvPr id="1" name=""/>
        <p:cNvGrpSpPr/>
        <p:nvPr/>
      </p:nvGrpSpPr>
      <p:grpSpPr>
        <a:xfrm>
          <a:off x="0" y="0"/>
          <a: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D4AE01D2-C2F1-4BB4-AEA7-3E0D6D6AF481}" type="datetime1">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AE4469-4F63-41CD-98C0-1D3250367B29}"/>
              </a:ext>
            </a:extLst>
          </p:cNvPr>
          <p:cNvSpPr>
            <a:spLocks noGrp="1"/>
          </p:cNvSpPr>
          <p:nvPr>
            <p:ph type="sldNum" sz="quarter" idx="12"/>
          </p:nvPr>
        </p:nvSpPr>
        <p:spPr>
          <a:xfrm>
            <a:off x="11551920" y="6488683"/>
            <a:ext cx="640080" cy="365125"/>
          </a:xfrm>
          <a:prstGeom prst="rect">
            <a:avLst/>
          </a:prstGeom>
        </p:spPr>
        <p:txBody>
          <a:bodyPr/>
          <a:lstStyle/>
          <a:p>
            <a:fld id="{3FCCF984-64AA-42B4-8D2F-66BCDE3A50F4}" type="slidenum">
              <a:rPr lang="en-US" smtClean="0"/>
              <a:t>‹#›</a:t>
            </a:fld>
            <a:endParaRPr lang="en-US"/>
          </a:p>
        </p:txBody>
      </p:sp>
    </p:spTree>
    <p:extLst>
      <p:ext uri="{BB962C8B-B14F-4D97-AF65-F5344CB8AC3E}">
        <p14:creationId xmlns:p14="http://schemas.microsoft.com/office/powerpoint/2010/main" val="3696369613"/>
      </p:ext>
    </p:extLst>
  </p:cSld>
  <p:clrMapOvr>
    <a:masterClrMapping/>
  </p:clrMapOvr>
  <p:transition/>
  <p:timing/>
</p:sldLayout>
</file>

<file path=ppt/slideLayouts/slideLayout3.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twoObj" preserve="1">
  <p:cSld name="Two Content">
    <p:spTree>
      <p:nvGrpSpPr>
        <p:cNvPr id="1" name=""/>
        <p:cNvGrpSpPr/>
        <p:nvPr/>
      </p:nvGrpSpPr>
      <p:grpSpPr>
        <a:xfrm>
          <a:off x="0" y="0"/>
          <a: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p:txBody>
          <a:bodyPr/>
          <a:lstStyle/>
          <a:p>
            <a:fld id="{11A51BFA-A44F-49BD-BA3D-C98E36B57414}" type="datetime1">
              <a:rPr lang="en-US" smtClean="0"/>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1552338" y="6507813"/>
            <a:ext cx="640080" cy="365125"/>
          </a:xfrm>
          <a:prstGeom prst="rect">
            <a:avLst/>
          </a:prstGeom>
        </p:spPr>
        <p:txBody>
          <a:bodyPr/>
          <a:lstStyle/>
          <a:p>
            <a:fld id="{3FCCF984-64AA-42B4-8D2F-66BCDE3A50F4}" type="slidenum">
              <a:rPr lang="en-US" smtClean="0"/>
              <a:t>‹#›</a:t>
            </a:fld>
            <a:endParaRPr lang="en-US"/>
          </a:p>
        </p:txBody>
      </p:sp>
    </p:spTree>
    <p:extLst>
      <p:ext uri="{BB962C8B-B14F-4D97-AF65-F5344CB8AC3E}">
        <p14:creationId xmlns:p14="http://schemas.microsoft.com/office/powerpoint/2010/main" val="4239981546"/>
      </p:ext>
    </p:extLst>
  </p:cSld>
  <p:clrMapOvr>
    <a:masterClrMapping/>
  </p:clrMapOvr>
  <p:transition/>
  <p:timing/>
</p:sldLayout>
</file>

<file path=ppt/slideLayouts/slideLayout4.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reserve="1" userDrawn="1">
  <p:cSld name="Comparison">
    <p:spTree>
      <p:nvGrpSpPr>
        <p:cNvPr id="1" name=""/>
        <p:cNvGrpSpPr/>
        <p:nvPr/>
      </p:nvGrpSpPr>
      <p:grpSpPr>
        <a:xfrm>
          <a:off x="0" y="0"/>
          <a:ext cx="0" cy="0"/>
        </a:xfrm>
      </p:grpSpPr>
      <p:sp>
        <p:nvSpPr>
          <p:cNvPr id="10" name="Title 9"/>
          <p:cNvSpPr>
            <a:spLocks noGrp="1"/>
          </p:cNvSpPr>
          <p:nvPr>
            <p:ph type="title"/>
          </p:nvPr>
        </p:nvSpPr>
        <p:spPr/>
        <p:txBody>
          <a:bodyPr/>
          <a:lstStyle/>
          <a:p>
            <a:r>
              <a:rPr lang="en-US"/>
              <a:t>Click to edit Master title style</a:t>
            </a:r>
            <a:endParaRPr lang="en-US"/>
          </a:p>
        </p:txBody>
      </p:sp>
      <p:sp>
        <p:nvSpPr>
          <p:cNvPr id="4" name="Content Placeholder 3"/>
          <p:cNvSpPr>
            <a:spLocks noGrp="1"/>
          </p:cNvSpPr>
          <p:nvPr>
            <p:ph sz="half" idx="2"/>
          </p:nvPr>
        </p:nvSpPr>
        <p:spPr>
          <a:xfrm>
            <a:off x="1069848" y="2331720"/>
            <a:ext cx="4754880" cy="370332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Content Placeholder 5"/>
          <p:cNvSpPr>
            <a:spLocks noGrp="1"/>
          </p:cNvSpPr>
          <p:nvPr>
            <p:ph sz="quarter" idx="4"/>
          </p:nvPr>
        </p:nvSpPr>
        <p:spPr>
          <a:xfrm>
            <a:off x="6364224" y="2331720"/>
            <a:ext cx="4754880" cy="370332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905C5C58-2F0E-4408-A253-5890B5F042A9}" type="datetime1">
              <a:rPr lang="en-US" smtClean="0"/>
              <a:t>5/6/2020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a:xfrm>
            <a:off x="11551920" y="6494869"/>
            <a:ext cx="640080" cy="365125"/>
          </a:xfrm>
          <a:prstGeom prst="rect">
            <a:avLst/>
          </a:prstGeom>
        </p:spPr>
        <p:txBody>
          <a:bodyPr/>
          <a:lstStyle/>
          <a:p>
            <a:fld id="{3FCCF984-64AA-42B4-8D2F-66BCDE3A50F4}" type="slidenum">
              <a:rPr lang="en-US" smtClean="0"/>
              <a:t>‹#›</a:t>
            </a:fld>
            <a:endParaRPr lang="en-US"/>
          </a:p>
        </p:txBody>
      </p:sp>
    </p:spTree>
    <p:extLst>
      <p:ext uri="{BB962C8B-B14F-4D97-AF65-F5344CB8AC3E}">
        <p14:creationId xmlns:p14="http://schemas.microsoft.com/office/powerpoint/2010/main" val="1789558100"/>
      </p:ext>
    </p:extLst>
  </p:cSld>
  <p:clrMapOvr>
    <a:masterClrMapping/>
  </p:clrMapOvr>
  <p:transition/>
  <p:timing/>
</p:sldLayout>
</file>

<file path=ppt/slideLayouts/slideLayout5.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titleOnly" preserve="1">
  <p:cSld name="Title Only">
    <p:spTree>
      <p:nvGrpSpPr>
        <p:cNvPr id="1" name=""/>
        <p:cNvGrpSpPr/>
        <p:nvPr/>
      </p:nvGrpSpPr>
      <p:grpSpPr>
        <a:xfrm>
          <a:off x="0" y="0"/>
          <a:ext cx="0" cy="0"/>
        </a:xfrm>
      </p:grpSpPr>
      <p:sp>
        <p:nvSpPr>
          <p:cNvPr id="6" name="Title 5"/>
          <p:cNvSpPr>
            <a:spLocks noGrp="1"/>
          </p:cNvSpPr>
          <p:nvPr>
            <p:ph type="title"/>
          </p:nvPr>
        </p:nvSpPr>
        <p:spPr/>
        <p:txBody>
          <a:bodyPr/>
          <a:lstStyle/>
          <a:p>
            <a:r>
              <a:rPr lang="en-US"/>
              <a:t>Click to edit Master title style</a:t>
            </a:r>
            <a:endParaRPr lang="en-US"/>
          </a:p>
        </p:txBody>
      </p:sp>
      <p:sp>
        <p:nvSpPr>
          <p:cNvPr id="3" name="Date Placeholder 2"/>
          <p:cNvSpPr>
            <a:spLocks noGrp="1"/>
          </p:cNvSpPr>
          <p:nvPr>
            <p:ph type="dt" sz="half" idx="10"/>
          </p:nvPr>
        </p:nvSpPr>
        <p:spPr/>
        <p:txBody>
          <a:bodyPr/>
          <a:lstStyle/>
          <a:p>
            <a:fld id="{4AE911FE-B17B-467A-A822-71682B67B9A3}" type="datetime1">
              <a:rPr lang="en-US" smtClean="0"/>
              <a:t>5/6/2020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a:xfrm>
            <a:off x="11551920" y="6488683"/>
            <a:ext cx="640080" cy="365125"/>
          </a:xfrm>
          <a:prstGeom prst="rect">
            <a:avLst/>
          </a:prstGeom>
        </p:spPr>
        <p:txBody>
          <a:bodyPr/>
          <a:lstStyle/>
          <a:p>
            <a:fld id="{3FCCF984-64AA-42B4-8D2F-66BCDE3A50F4}" type="slidenum">
              <a:rPr lang="en-US" smtClean="0"/>
              <a:t>‹#›</a:t>
            </a:fld>
            <a:endParaRPr lang="en-US"/>
          </a:p>
        </p:txBody>
      </p:sp>
    </p:spTree>
    <p:extLst>
      <p:ext uri="{BB962C8B-B14F-4D97-AF65-F5344CB8AC3E}">
        <p14:creationId xmlns:p14="http://schemas.microsoft.com/office/powerpoint/2010/main" val="3781258069"/>
      </p:ext>
    </p:extLst>
  </p:cSld>
  <p:clrMapOvr>
    <a:masterClrMapping/>
  </p:clrMapOvr>
  <p:transition/>
  <p:timing/>
</p:sldLayout>
</file>

<file path=ppt/slideLayouts/slideLayout6.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blank" preserve="1">
  <p:cSld name="Blank">
    <p:spTree>
      <p:nvGrpSpPr>
        <p:cNvPr id="1" name=""/>
        <p:cNvGrpSpPr/>
        <p:nvPr/>
      </p:nvGrpSpPr>
      <p:grpSpPr>
        <a:xfrm>
          <a:off x="0" y="0"/>
          <a:ext cx="0" cy="0"/>
        </a:xfrm>
      </p:grpSpPr>
      <p:sp>
        <p:nvSpPr>
          <p:cNvPr id="2" name="Date Placeholder 1"/>
          <p:cNvSpPr>
            <a:spLocks noGrp="1"/>
          </p:cNvSpPr>
          <p:nvPr>
            <p:ph type="dt" sz="half" idx="10"/>
          </p:nvPr>
        </p:nvSpPr>
        <p:spPr/>
        <p:txBody>
          <a:bodyPr/>
          <a:lstStyle/>
          <a:p>
            <a:fld id="{41CB66A1-7B0A-4BE5-B992-68CB68AE0EB1}" type="datetime1">
              <a:rPr lang="en-US" smtClean="0"/>
              <a:t>5/6/2020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a:xfrm>
            <a:off x="11542356" y="6492875"/>
            <a:ext cx="640080" cy="365125"/>
          </a:xfrm>
          <a:prstGeom prst="rect">
            <a:avLst/>
          </a:prstGeom>
        </p:spPr>
        <p:txBody>
          <a:bodyPr/>
          <a:lstStyle/>
          <a:p>
            <a:fld id="{3FCCF984-64AA-42B4-8D2F-66BCDE3A50F4}" type="slidenum">
              <a:rPr lang="en-US" smtClean="0"/>
              <a:t>‹#›</a:t>
            </a:fld>
            <a:endParaRPr lang="en-US"/>
          </a:p>
        </p:txBody>
      </p:sp>
    </p:spTree>
    <p:extLst>
      <p:ext uri="{BB962C8B-B14F-4D97-AF65-F5344CB8AC3E}">
        <p14:creationId xmlns:p14="http://schemas.microsoft.com/office/powerpoint/2010/main" val="1330528204"/>
      </p:ext>
    </p:extLst>
  </p:cSld>
  <p:clrMapOvr>
    <a:masterClrMapping/>
  </p:clrMapOvr>
  <p:transition/>
  <p:timing/>
</p:sldLayout>
</file>

<file path=ppt/slideLayouts/slideLayout7.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showMasterSp="0" type="title" preserve="1">
  <p:cSld name="Title Slide">
    <p:spTree>
      <p:nvGrpSpPr>
        <p:cNvPr id="1" name=""/>
        <p:cNvGrpSpPr/>
        <p:nvPr/>
      </p:nvGrpSpPr>
      <p:grpSpPr>
        <a:xfrm>
          <a:off x="0" y="0"/>
          <a:ext cx="0" cy="0"/>
        </a:xfrm>
      </p:grpSpPr>
      <p:sp>
        <p:nvSpPr>
          <p:cNvPr id="2" name="Title 1"/>
          <p:cNvSpPr>
            <a:spLocks noGrp="1"/>
          </p:cNvSpPr>
          <p:nvPr>
            <p:ph type="ctrTitle"/>
          </p:nvPr>
        </p:nvSpPr>
        <p:spPr>
          <a:xfrm>
            <a:off x="1051560" y="1432223"/>
            <a:ext cx="9966960" cy="2847677"/>
          </a:xfrm>
          <a:solidFill>
            <a:schemeClr val="bg1">
              <a:lumMod val="95000"/>
            </a:schemeClr>
          </a:solidFill>
        </p:spPr>
        <p:txBody>
          <a:bodyPr anchor="ctr">
            <a:noAutofit/>
          </a:bodyPr>
          <a:lstStyle>
            <a:lvl1pPr algn="l">
              <a:lnSpc>
                <a:spcPct val="85000"/>
              </a:lnSpc>
              <a:defRPr sz="5400" b="1" u="none" cap="none" baseline="0">
                <a:solidFill>
                  <a:schemeClr val="tx1"/>
                </a:solidFill>
              </a:defRPr>
            </a:lvl1pPr>
          </a:lstStyle>
          <a:p>
            <a:r>
              <a:rPr lang="en-US"/>
              <a:t>Click to edit Master title style</a:t>
            </a:r>
          </a:p>
        </p:txBody>
      </p:sp>
      <p:sp>
        <p:nvSpPr>
          <p:cNvPr id="3" name="Subtitle 2"/>
          <p:cNvSpPr>
            <a:spLocks noGrp="1"/>
          </p:cNvSpPr>
          <p:nvPr>
            <p:ph type="subTitle" idx="1"/>
          </p:nvPr>
        </p:nvSpPr>
        <p:spPr>
          <a:xfrm>
            <a:off x="1069848" y="4389120"/>
            <a:ext cx="7891272" cy="1069848"/>
          </a:xfrm>
        </p:spPr>
        <p:txBody>
          <a:bodyPr>
            <a:normAutofit/>
          </a:bodyPr>
          <a:lstStyle>
            <a:lvl1pPr marL="0" indent="0" algn="l">
              <a:buNone/>
              <a:defRPr sz="2000" b="1">
                <a:solidFill>
                  <a:srgbClr val="005899"/>
                </a:solidFill>
              </a:defRPr>
            </a:lvl1pPr>
            <a:lvl2pPr marL="457200" indent="0" algn="ctr">
              <a:buNone/>
              <a:defRPr sz="2000"/>
            </a:lvl2pPr>
            <a:lvl3pPr marL="914400" indent="0" algn="ctr">
              <a:buNone/>
              <a:defRPr sz="2000"/>
            </a:lvl3pPr>
            <a:lvl4pPr marL="1371600" indent="0" algn="ctr">
              <a:buNone/>
              <a:defRPr sz="2000"/>
            </a:lvl4pPr>
            <a:lvl5pPr marL="1828800" indent="0" algn="ctr">
              <a:buNone/>
              <a:defRPr sz="2000"/>
            </a:lvl5pPr>
            <a:lvl6pPr marL="2286000" indent="0" algn="ctr">
              <a:buNone/>
              <a:defRPr sz="2000"/>
            </a:lvl6pPr>
            <a:lvl7pPr marL="2743200" indent="0" algn="ctr">
              <a:buNone/>
              <a:defRPr sz="2000"/>
            </a:lvl7pPr>
            <a:lvl8pPr marL="3200400" indent="0" algn="ctr">
              <a:buNone/>
              <a:defRPr sz="2000"/>
            </a:lvl8pPr>
            <a:lvl9pPr marL="3657600" indent="0" algn="ctr">
              <a:buNone/>
              <a:defRPr sz="2000"/>
            </a:lvl9pPr>
          </a:lstStyle>
          <a:p>
            <a:r>
              <a:rPr lang="en-US"/>
              <a:t>Click to edit Master subtitle style</a:t>
            </a:r>
          </a:p>
        </p:txBody>
      </p:sp>
      <p:sp>
        <p:nvSpPr>
          <p:cNvPr id="4" name="Date Placeholder 3"/>
          <p:cNvSpPr>
            <a:spLocks noGrp="1"/>
          </p:cNvSpPr>
          <p:nvPr>
            <p:ph type="dt" sz="half" idx="10"/>
          </p:nvPr>
        </p:nvSpPr>
        <p:spPr>
          <a:xfrm>
            <a:off x="10058399" y="6272784"/>
            <a:ext cx="1587731" cy="365125"/>
          </a:xfrm>
        </p:spPr>
        <p:txBody>
          <a:bodyPr/>
          <a:lstStyle>
            <a:lvl1pPr>
              <a:defRPr sz="1600"/>
            </a:lvl1pPr>
          </a:lstStyle>
          <a:p>
            <a:fld id="{8084FCEC-C7CC-40B4-800C-D309B6AF85B4}" type="datetime1">
              <a:rPr lang="en-US" b="1" smtClean="0"/>
              <a:t>5/6/2020</a:t>
            </a:fld>
            <a:endParaRPr lang="en-US"/>
          </a:p>
        </p:txBody>
      </p:sp>
      <p:sp>
        <p:nvSpPr>
          <p:cNvPr id="5" name="Footer Placeholder 4"/>
          <p:cNvSpPr>
            <a:spLocks noGrp="1"/>
          </p:cNvSpPr>
          <p:nvPr>
            <p:ph type="ftr" sz="quarter" idx="11"/>
          </p:nvPr>
        </p:nvSpPr>
        <p:spPr/>
        <p:txBody>
          <a:bodyPr/>
          <a:lstStyle/>
          <a:p>
            <a:endParaRPr lang="en-US"/>
          </a:p>
        </p:txBody>
      </p:sp>
      <p:pic>
        <p:nvPicPr>
          <p:cNvPr id="13" name="Picture 12">
            <a:extLst>
              <a:ext uri="{FF2B5EF4-FFF2-40B4-BE49-F238E27FC236}">
                <a16:creationId xmlns:a16="http://schemas.microsoft.com/office/drawing/2014/main" id="{68E6061F-4A2E-429D-8663-9AB09C2EAAAF}"/>
              </a:ext>
            </a:extLst>
          </p:cNvPr>
          <p:cNvPicPr>
            <a:picLocks noChangeAspect="1"/>
          </p:cNvPicPr>
          <p:nvPr userDrawn="1"/>
        </p:nvPicPr>
        <p:blipFill>
          <a:blip r:embed="rId1"/>
          <a:stretch>
            <a:fillRect/>
          </a:stretch>
        </p:blipFill>
        <p:spPr>
          <a:xfrm>
            <a:off x="1051560" y="421062"/>
            <a:ext cx="3190875" cy="714375"/>
          </a:xfrm>
          <a:prstGeom prst="rect">
            <a:avLst/>
          </a:prstGeom>
        </p:spPr>
      </p:pic>
    </p:spTree>
    <p:extLst>
      <p:ext uri="{BB962C8B-B14F-4D97-AF65-F5344CB8AC3E}">
        <p14:creationId xmlns:p14="http://schemas.microsoft.com/office/powerpoint/2010/main" val="3781861795"/>
      </p:ext>
    </p:extLst>
  </p:cSld>
  <p:clrMapOvr>
    <a:masterClrMapping/>
  </p:clrMapOvr>
  <p:transition/>
  <p:timing/>
</p:sldLayout>
</file>

<file path=ppt/slideLayouts/slideLayout8.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obj" preserve="1">
  <p:cSld name="Title and Content">
    <p:spTree>
      <p:nvGrpSpPr>
        <p:cNvPr id="1" name=""/>
        <p:cNvGrpSpPr/>
        <p:nvPr/>
      </p:nvGrpSpPr>
      <p:grpSpPr>
        <a:xfrm>
          <a:off x="0" y="0"/>
          <a: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Date Placeholder 3"/>
          <p:cNvSpPr>
            <a:spLocks noGrp="1"/>
          </p:cNvSpPr>
          <p:nvPr>
            <p:ph type="dt" sz="half" idx="10"/>
          </p:nvPr>
        </p:nvSpPr>
        <p:spPr/>
        <p:txBody>
          <a:bodyPr/>
          <a:lstStyle/>
          <a:p>
            <a:fld id="{D4AE01D2-C2F1-4BB4-AEA7-3E0D6D6AF481}" type="datetime1">
              <a:rPr lang="en-US" smtClean="0"/>
              <a:t>5/6/2020</a:t>
            </a:fld>
            <a:endParaRPr lang="en-US"/>
          </a:p>
        </p:txBody>
      </p:sp>
      <p:sp>
        <p:nvSpPr>
          <p:cNvPr id="5" name="Footer Placeholder 4"/>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0AAE4469-4F63-41CD-98C0-1D3250367B29}"/>
              </a:ext>
            </a:extLst>
          </p:cNvPr>
          <p:cNvSpPr>
            <a:spLocks noGrp="1"/>
          </p:cNvSpPr>
          <p:nvPr>
            <p:ph type="sldNum" sz="quarter" idx="12"/>
          </p:nvPr>
        </p:nvSpPr>
        <p:spPr>
          <a:xfrm>
            <a:off x="11551920" y="6488683"/>
            <a:ext cx="640080" cy="365125"/>
          </a:xfrm>
          <a:prstGeom prst="rect">
            <a:avLst/>
          </a:prstGeom>
        </p:spPr>
        <p:txBody>
          <a:bodyPr/>
          <a:lstStyle/>
          <a:p>
            <a:fld id="{3FCCF984-64AA-42B4-8D2F-66BCDE3A50F4}" type="slidenum">
              <a:rPr lang="en-US" smtClean="0"/>
              <a:t>‹#›</a:t>
            </a:fld>
            <a:endParaRPr lang="en-US"/>
          </a:p>
        </p:txBody>
      </p:sp>
    </p:spTree>
    <p:extLst>
      <p:ext uri="{BB962C8B-B14F-4D97-AF65-F5344CB8AC3E}">
        <p14:creationId xmlns:p14="http://schemas.microsoft.com/office/powerpoint/2010/main" val="1647436614"/>
      </p:ext>
    </p:extLst>
  </p:cSld>
  <p:clrMapOvr>
    <a:masterClrMapping/>
  </p:clrMapOvr>
  <p:transition/>
  <p:timing/>
</p:sldLayout>
</file>

<file path=ppt/slideLayouts/slideLayout9.xml><?xml version="1.0" encoding="utf-8"?>
<p:sldLayout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type="twoObj" preserve="1">
  <p:cSld name="Two Content">
    <p:spTree>
      <p:nvGrpSpPr>
        <p:cNvPr id="1" name=""/>
        <p:cNvGrpSpPr/>
        <p:nvPr/>
      </p:nvGrpSpPr>
      <p:grpSpPr>
        <a:xfrm>
          <a:off x="0" y="0"/>
          <a:ext cx="0" cy="0"/>
        </a:xfrm>
      </p:grpSpPr>
      <p:sp>
        <p:nvSpPr>
          <p:cNvPr id="2" name="Title 1"/>
          <p:cNvSpPr>
            <a:spLocks noGrp="1"/>
          </p:cNvSpPr>
          <p:nvPr>
            <p:ph type="title"/>
          </p:nvPr>
        </p:nvSpPr>
        <p:spPr/>
        <p:txBody>
          <a:bodyPr/>
          <a:lstStyle/>
          <a:p>
            <a:r>
              <a:rPr lang="en-US"/>
              <a:t>Click to edit Master title style</a:t>
            </a:r>
            <a:endParaRPr lang="en-US"/>
          </a:p>
        </p:txBody>
      </p:sp>
      <p:sp>
        <p:nvSpPr>
          <p:cNvPr id="3" name="Content Placeholder 2"/>
          <p:cNvSpPr>
            <a:spLocks noGrp="1"/>
          </p:cNvSpPr>
          <p:nvPr>
            <p:ph sz="half" idx="1"/>
          </p:nvPr>
        </p:nvSpPr>
        <p:spPr>
          <a:xfrm>
            <a:off x="1069848"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4" name="Content Placeholder 3"/>
          <p:cNvSpPr>
            <a:spLocks noGrp="1"/>
          </p:cNvSpPr>
          <p:nvPr>
            <p:ph sz="half" idx="2"/>
          </p:nvPr>
        </p:nvSpPr>
        <p:spPr>
          <a:xfrm>
            <a:off x="6364224" y="2194560"/>
            <a:ext cx="4754880" cy="3977640"/>
          </a:xfrm>
        </p:spPr>
        <p:txBody>
          <a:bodyPr/>
          <a:lstStyle>
            <a:lvl1pPr>
              <a:defRPr sz="2000"/>
            </a:lvl1pPr>
            <a:lvl2pPr>
              <a:defRPr sz="1800"/>
            </a:lvl2pPr>
            <a:lvl3pPr>
              <a:defRPr sz="16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a:p>
        </p:txBody>
      </p:sp>
      <p:sp>
        <p:nvSpPr>
          <p:cNvPr id="5" name="Date Placeholder 4"/>
          <p:cNvSpPr>
            <a:spLocks noGrp="1"/>
          </p:cNvSpPr>
          <p:nvPr>
            <p:ph type="dt" sz="half" idx="10"/>
          </p:nvPr>
        </p:nvSpPr>
        <p:spPr/>
        <p:txBody>
          <a:bodyPr/>
          <a:lstStyle/>
          <a:p>
            <a:fld id="{11A51BFA-A44F-49BD-BA3D-C98E36B57414}" type="datetime1">
              <a:rPr lang="en-US" smtClean="0"/>
              <a:t>5/6/2020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a:xfrm>
            <a:off x="11552338" y="6507813"/>
            <a:ext cx="640080" cy="365125"/>
          </a:xfrm>
          <a:prstGeom prst="rect">
            <a:avLst/>
          </a:prstGeom>
        </p:spPr>
        <p:txBody>
          <a:bodyPr/>
          <a:lstStyle/>
          <a:p>
            <a:fld id="{3FCCF984-64AA-42B4-8D2F-66BCDE3A50F4}" type="slidenum">
              <a:rPr lang="en-US" smtClean="0"/>
              <a:t>‹#›</a:t>
            </a:fld>
            <a:endParaRPr lang="en-US"/>
          </a:p>
        </p:txBody>
      </p:sp>
    </p:spTree>
    <p:extLst>
      <p:ext uri="{BB962C8B-B14F-4D97-AF65-F5344CB8AC3E}">
        <p14:creationId xmlns:p14="http://schemas.microsoft.com/office/powerpoint/2010/main" val="3597970147"/>
      </p:ext>
    </p:extLst>
  </p:cSld>
  <p:clrMapOvr>
    <a:masterClrMapping/>
  </p:clrMapOvr>
  <p:transition/>
  <p:timing/>
</p:sldLayout>
</file>

<file path=ppt/slideMasters/_rels/slideMaster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slideLayout" Target="../slideLayouts/slideLayout2.xml" /><Relationship Id="rId3" Type="http://schemas.openxmlformats.org/officeDocument/2006/relationships/slideLayout" Target="../slideLayouts/slideLayout3.xml" /><Relationship Id="rId4" Type="http://schemas.openxmlformats.org/officeDocument/2006/relationships/slideLayout" Target="../slideLayouts/slideLayout4.xml" /><Relationship Id="rId5" Type="http://schemas.openxmlformats.org/officeDocument/2006/relationships/slideLayout" Target="../slideLayouts/slideLayout5.xml" /><Relationship Id="rId6" Type="http://schemas.openxmlformats.org/officeDocument/2006/relationships/slideLayout" Target="../slideLayouts/slideLayout6.xml" /><Relationship Id="rId7" Type="http://schemas.openxmlformats.org/officeDocument/2006/relationships/image" Target="../media/image2.png" /><Relationship Id="rId8" Type="http://schemas.openxmlformats.org/officeDocument/2006/relationships/theme" Target="../theme/theme1.xml" /></Relationships>
</file>

<file path=ppt/slideMasters/_rels/slideMaster2.xml.rels>&#65279;<?xml version="1.0" encoding="utf-8" standalone="yes"?><Relationships xmlns="http://schemas.openxmlformats.org/package/2006/relationships"><Relationship Id="rId1" Type="http://schemas.openxmlformats.org/officeDocument/2006/relationships/slideLayout" Target="../slideLayouts/slideLayout7.xml" /><Relationship Id="rId10" Type="http://schemas.openxmlformats.org/officeDocument/2006/relationships/tags" Target="../tags/tag2.xml" /><Relationship Id="rId11" Type="http://schemas.openxmlformats.org/officeDocument/2006/relationships/image" Target="../media/image2.png" /><Relationship Id="rId12" Type="http://schemas.openxmlformats.org/officeDocument/2006/relationships/image" Target="../media/image5.png" /><Relationship Id="rId13" Type="http://schemas.openxmlformats.org/officeDocument/2006/relationships/vmlDrawing" Target="../drawings/vmlDrawing1.vml" /><Relationship Id="rId14" Type="http://schemas.openxmlformats.org/officeDocument/2006/relationships/theme" Target="../theme/theme2.xml" /><Relationship Id="rId2" Type="http://schemas.openxmlformats.org/officeDocument/2006/relationships/slideLayout" Target="../slideLayouts/slideLayout8.xml" /><Relationship Id="rId3" Type="http://schemas.openxmlformats.org/officeDocument/2006/relationships/slideLayout" Target="../slideLayouts/slideLayout9.xml" /><Relationship Id="rId4" Type="http://schemas.openxmlformats.org/officeDocument/2006/relationships/slideLayout" Target="../slideLayouts/slideLayout10.xml" /><Relationship Id="rId5" Type="http://schemas.openxmlformats.org/officeDocument/2006/relationships/slideLayout" Target="../slideLayouts/slideLayout11.xml" /><Relationship Id="rId6" Type="http://schemas.openxmlformats.org/officeDocument/2006/relationships/slideLayout" Target="../slideLayouts/slideLayout12.xml" /><Relationship Id="rId7" Type="http://schemas.openxmlformats.org/officeDocument/2006/relationships/tags" Target="../tags/tag1.xml" /><Relationship Id="rId8" Type="http://schemas.openxmlformats.org/officeDocument/2006/relationships/oleObject" Target="../embeddings/oleObject1.bin" TargetMode="Internal" /><Relationship Id="rId9" Type="http://schemas.openxmlformats.org/officeDocument/2006/relationships/image" Target="../media/image4.emf" /></Relationships>
</file>

<file path=ppt/slideMasters/slideMaster1.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pic>
        <p:nvPicPr>
          <p:cNvPr id="13" name="Picture 12"/>
          <p:cNvPicPr>
            <a:picLocks noChangeAspect="1"/>
          </p:cNvPicPr>
          <p:nvPr userDrawn="1"/>
        </p:nvPicPr>
        <p:blipFill>
          <a:blip r:embed="rId7">
            <a:extLst>
              <a:ext uri="{28A0092B-C50C-407E-A947-70E740481C1C}">
                <a14:useLocalDpi xmlns:a14="http://schemas.microsoft.com/office/drawing/2010/main" val="0"/>
              </a:ext>
            </a:extLst>
          </a:blip>
          <a:stretch>
            <a:fillRect/>
          </a:stretch>
        </p:blipFill>
        <p:spPr>
          <a:xfrm>
            <a:off x="11708892" y="6515100"/>
            <a:ext cx="342900" cy="342900"/>
          </a:xfrm>
          <a:prstGeom prst="rect">
            <a:avLst/>
          </a:prstGeom>
        </p:spPr>
      </p:pic>
      <p:sp>
        <p:nvSpPr>
          <p:cNvPr id="2" name="Title Placeholder 1"/>
          <p:cNvSpPr>
            <a:spLocks noGrp="1"/>
          </p:cNvSpPr>
          <p:nvPr>
            <p:ph type="title"/>
          </p:nvPr>
        </p:nvSpPr>
        <p:spPr>
          <a:xfrm>
            <a:off x="1069848" y="0"/>
            <a:ext cx="10058400" cy="112826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9848" y="1128268"/>
            <a:ext cx="10058400" cy="53604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299192" y="6488684"/>
            <a:ext cx="1179576" cy="365125"/>
          </a:xfrm>
          <a:prstGeom prst="rect">
            <a:avLst/>
          </a:prstGeom>
        </p:spPr>
        <p:txBody>
          <a:bodyPr vert="horz" lIns="91440" tIns="45720" rIns="91440" bIns="45720" rtlCol="0" anchor="ctr"/>
          <a:lstStyle>
            <a:lvl1pPr algn="r">
              <a:defRPr sz="1100">
                <a:solidFill>
                  <a:schemeClr val="accent2">
                    <a:lumMod val="50000"/>
                  </a:schemeClr>
                </a:solidFill>
              </a:defRPr>
            </a:lvl1pPr>
          </a:lstStyle>
          <a:p>
            <a:fld id="{A3E624D2-B268-4D74-8D06-269F125785EA}" type="datetime1">
              <a:rPr lang="en-US" smtClean="0"/>
              <a:t>5/6/2020</a:t>
            </a:fld>
            <a:endParaRPr lang="en-US"/>
          </a:p>
        </p:txBody>
      </p:sp>
      <p:sp>
        <p:nvSpPr>
          <p:cNvPr id="5" name="Footer Placeholder 4"/>
          <p:cNvSpPr>
            <a:spLocks noGrp="1"/>
          </p:cNvSpPr>
          <p:nvPr>
            <p:ph type="ftr" sz="quarter" idx="3"/>
          </p:nvPr>
        </p:nvSpPr>
        <p:spPr>
          <a:xfrm>
            <a:off x="1069848" y="6488684"/>
            <a:ext cx="6327648" cy="365125"/>
          </a:xfrm>
          <a:prstGeom prst="rect">
            <a:avLst/>
          </a:prstGeom>
        </p:spPr>
        <p:txBody>
          <a:bodyPr vert="horz" lIns="91440" tIns="45720" rIns="91440" bIns="45720" rtlCol="0" anchor="ctr"/>
          <a:lstStyle>
            <a:lvl1pPr algn="l">
              <a:defRPr sz="1100">
                <a:solidFill>
                  <a:schemeClr val="accent2">
                    <a:lumMod val="50000"/>
                  </a:schemeClr>
                </a:solidFill>
              </a:defRPr>
            </a:lvl1pPr>
          </a:lstStyle>
          <a:p>
            <a:endParaRPr lang="en-US"/>
          </a:p>
        </p:txBody>
      </p:sp>
      <p:sp>
        <p:nvSpPr>
          <p:cNvPr id="6" name="Slide Number Placeholder 5"/>
          <p:cNvSpPr>
            <a:spLocks noGrp="1"/>
          </p:cNvSpPr>
          <p:nvPr>
            <p:ph type="sldNum" sz="quarter" idx="4"/>
          </p:nvPr>
        </p:nvSpPr>
        <p:spPr>
          <a:xfrm>
            <a:off x="11551920" y="6488684"/>
            <a:ext cx="640080" cy="365125"/>
          </a:xfrm>
          <a:prstGeom prst="rect">
            <a:avLst/>
          </a:prstGeom>
        </p:spPr>
        <p:txBody>
          <a:bodyPr vert="horz" lIns="91440" tIns="45720" rIns="91440" bIns="45720" rtlCol="0" anchor="ctr"/>
          <a:lstStyle>
            <a:lvl1pPr algn="ctr">
              <a:defRPr sz="1400" b="1">
                <a:solidFill>
                  <a:schemeClr val="tx1"/>
                </a:solidFill>
                <a:latin typeface="+mj-lt"/>
              </a:defRPr>
            </a:lvl1pPr>
          </a:lstStyle>
          <a:p>
            <a:fld id="{3FCCF984-64AA-42B4-8D2F-66BCDE3A50F4}" type="slidenum">
              <a:rPr lang="en-US" smtClean="0"/>
              <a:t>‹#›</a:t>
            </a:fld>
            <a:endParaRPr lang="en-US"/>
          </a:p>
        </p:txBody>
      </p:sp>
    </p:spTree>
    <p:extLst>
      <p:ext uri="{BB962C8B-B14F-4D97-AF65-F5344CB8AC3E}">
        <p14:creationId xmlns:p14="http://schemas.microsoft.com/office/powerpoint/2010/main" val="328463453"/>
      </p:ext>
    </p:extLst>
  </p:cSld>
  <p:clrMap bg1="lt1" tx1="dk1" bg2="lt2" tx2="dk2" accent1="accent1" accent2="accent2" accent3="accent3" accent4="accent4" accent5="accent5" accent6="accent6" hlink="hlink" folHlink="folHlink"/>
  <p:sldLayoutIdLst>
    <p:sldLayoutId id="2147483697" r:id="rId1"/>
    <p:sldLayoutId id="2147483698" r:id="rId2"/>
    <p:sldLayoutId id="2147483700" r:id="rId3"/>
    <p:sldLayoutId id="2147483701" r:id="rId4"/>
    <p:sldLayoutId id="2147483702" r:id="rId5"/>
    <p:sldLayoutId id="2147483703" r:id="rId6"/>
  </p:sldLayoutIdLst>
  <p:transition/>
  <p:timing/>
  <p:hf hdr="0" ftr="0" dt="0"/>
  <p:txStyles>
    <p:titleStyle>
      <a:lvl1pPr algn="l" defTabSz="914400" rtl="0" eaLnBrk="1" latinLnBrk="0" hangingPunct="1">
        <a:lnSpc>
          <a:spcPct val="90000"/>
        </a:lnSpc>
        <a:spcBef>
          <a:spcPct val="0"/>
        </a:spcBef>
        <a:buNone/>
        <a:defRPr sz="2800" b="1" kern="1200" cap="none" baseline="0">
          <a:solidFill>
            <a:schemeClr val="tx1"/>
          </a:solidFill>
          <a:latin typeface="+mj-lt"/>
          <a:ea typeface="+mj-ea"/>
          <a:cs typeface="+mj-cs"/>
        </a:defRPr>
      </a:lvl1pPr>
    </p:titleStyle>
    <p:bodyStyle>
      <a:lvl1pPr marL="182880" indent="-182880" algn="l" defTabSz="914400" rtl="0" eaLnBrk="1" latinLnBrk="0" hangingPunct="1">
        <a:lnSpc>
          <a:spcPct val="90000"/>
        </a:lnSpc>
        <a:spcBef>
          <a:spcPts val="1200"/>
        </a:spcBef>
        <a:buClr>
          <a:srgbClr val="E4002B"/>
        </a:buClr>
        <a:buSzPct val="90000"/>
        <a:buFont typeface="Arial"/>
        <a:buChar char="•"/>
        <a:defRPr sz="2000" kern="1200">
          <a:solidFill>
            <a:srgbClr val="005899"/>
          </a:solidFill>
          <a:latin typeface="Century Gothic"/>
          <a:ea typeface="+mn-ea"/>
          <a:cs typeface="+mn-cs"/>
        </a:defRPr>
      </a:lvl1pPr>
      <a:lvl2pPr marL="457200" indent="-182880" algn="l" defTabSz="914400" rtl="0" eaLnBrk="1" latinLnBrk="0" hangingPunct="1">
        <a:lnSpc>
          <a:spcPct val="90000"/>
        </a:lnSpc>
        <a:spcBef>
          <a:spcPts val="400"/>
        </a:spcBef>
        <a:spcAft>
          <a:spcPts val="200"/>
        </a:spcAft>
        <a:buClr>
          <a:srgbClr val="E4002B"/>
        </a:buClr>
        <a:buSzPct val="90000"/>
        <a:buFont typeface="Arial"/>
        <a:buChar char="•"/>
        <a:defRPr sz="1800" kern="1200">
          <a:solidFill>
            <a:srgbClr val="005899"/>
          </a:solidFill>
          <a:latin typeface="Century Gothic"/>
          <a:ea typeface="+mn-ea"/>
          <a:cs typeface="+mn-cs"/>
        </a:defRPr>
      </a:lvl2pPr>
      <a:lvl3pPr marL="73152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entury Gothic"/>
          <a:ea typeface="+mn-ea"/>
          <a:cs typeface="+mn-cs"/>
        </a:defRPr>
      </a:lvl3pPr>
      <a:lvl4pPr marL="100584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entury Gothic"/>
          <a:ea typeface="+mn-ea"/>
          <a:cs typeface="+mn-cs"/>
        </a:defRPr>
      </a:lvl4pPr>
      <a:lvl5pPr marL="128016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entury Gothic"/>
          <a:ea typeface="+mn-ea"/>
          <a:cs typeface="+mn-cs"/>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bg>
      <p:bgRef idx="1001">
        <a:schemeClr val="bg1"/>
      </p:bgRef>
    </p:bg>
    <p:spTree>
      <p:nvGrpSpPr>
        <p:cNvPr id="1" name=""/>
        <p:cNvGrpSpPr/>
        <p:nvPr/>
      </p:nvGrpSpPr>
      <p:grpSpPr>
        <a:xfrm>
          <a:off x="0" y="0"/>
          <a:ext cx="0" cy="0"/>
        </a:xfrm>
      </p:grpSpPr>
      <p:graphicFrame>
        <p:nvGraphicFramePr>
          <p:cNvPr id="10" name="Object 9" hidden="1"/>
          <p:cNvGraphicFramePr>
            <a:graphicFrameLocks noChangeAspect="1"/>
          </p:cNvGraphicFramePr>
          <p:nvPr userDrawn="1">
            <p:custDataLst>
              <p:tags r:id="rId7"/>
            </p:custDataLst>
          </p:nvPr>
        </p:nvGraphicFramePr>
        <p:xfrm>
          <a:off x="1588" y="1588"/>
          <a:ext cx="1588" cy="1588"/>
        </p:xfrm>
        <a:graphic>
          <a:graphicData uri="http://schemas.openxmlformats.org/presentationml/2006/ole">
            <mc:AlternateContent xmlns:mc="http://schemas.openxmlformats.org/markup-compatibility/2006">
              <mc:Choice xmlns:v="urn:schemas-microsoft-com:vml" Requires="v">
                <p:oleObj spid="_x0000_s1038" name="think-cell Slide" r:id="rId8" progId="TCLayout.ActiveDocument.1">
                  <p:embed/>
                </p:oleObj>
              </mc:Choice>
              <mc:Fallback>
                <p:oleObj name="think-cell Slide" r:id="rId8" progId="TCLayout.ActiveDocument.1">
                  <p:embed/>
                  <p:pic>
                    <p:nvPicPr>
                      <p:cNvPr id="0" name="OLE substitute image"/>
                      <p:cNvPicPr/>
                      <p:nvPr/>
                    </p:nvPicPr>
                    <p:blipFill>
                      <a:blip r:embed="rId9"/>
                      <a:stretch>
                        <a:fillRect/>
                      </a:stretch>
                    </p:blipFill>
                    <p:spPr>
                      <a:xfrm>
                        <a:off x="1588" y="1588"/>
                        <a:ext cx="1588" cy="1588"/>
                      </a:xfrm>
                      <a:prstGeom prst="rect">
                        <a:avLst/>
                      </a:prstGeom>
                    </p:spPr>
                  </p:pic>
                </p:oleObj>
              </mc:Fallback>
            </mc:AlternateContent>
          </a:graphicData>
        </a:graphic>
      </p:graphicFrame>
      <p:sp>
        <p:nvSpPr>
          <p:cNvPr id="9" name="Rectangle 8" hidden="1"/>
          <p:cNvSpPr/>
          <p:nvPr userDrawn="1">
            <p:custDataLst>
              <p:tags r:id="rId10"/>
            </p:custDataLst>
          </p:nvPr>
        </p:nvSpPr>
        <p:spPr>
          <a:xfrm>
            <a:off x="0" y="0"/>
            <a:ext cx="158750" cy="15875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wrap="none" lIns="0" tIns="0" rIns="0" bIns="0" rtlCol="0" anchor="ctr"/>
          <a:lstStyle/>
          <a:p>
            <a:pPr marL="0" lvl="0" indent="0" algn="ctr" eaLnBrk="1"/>
            <a:endParaRPr lang="en-US" sz="2800" b="1" i="0" baseline="0">
              <a:latin typeface="Century Gothic" panose="020b0502020202020204" pitchFamily="34" charset="0"/>
              <a:ea typeface="+mj-ea"/>
              <a:cs typeface="+mj-cs"/>
              <a:sym typeface="Century Gothic" panose="020b0502020202020204" pitchFamily="34" charset="0"/>
            </a:endParaRPr>
          </a:p>
        </p:txBody>
      </p:sp>
      <p:pic>
        <p:nvPicPr>
          <p:cNvPr id="13" name="Picture 12" descr="Blue-Square.png"/>
          <p:cNvPicPr>
            <a:picLocks noChangeAspect="1"/>
          </p:cNvPicPr>
          <p:nvPr userDrawn="1"/>
        </p:nvPicPr>
        <p:blipFill>
          <a:blip r:embed="rId11">
            <a:extLst>
              <a:ext uri="{28A0092B-C50C-407E-A947-70E740481C1C}">
                <a14:useLocalDpi xmlns:a14="http://schemas.microsoft.com/office/drawing/2010/main" val="0"/>
              </a:ext>
            </a:extLst>
          </a:blip>
          <a:stretch>
            <a:fillRect/>
          </a:stretch>
        </p:blipFill>
        <p:spPr>
          <a:xfrm>
            <a:off x="11708892" y="6515100"/>
            <a:ext cx="342900" cy="342900"/>
          </a:xfrm>
          <a:prstGeom prst="rect">
            <a:avLst/>
          </a:prstGeom>
        </p:spPr>
      </p:pic>
      <p:sp>
        <p:nvSpPr>
          <p:cNvPr id="2" name="Title Placeholder 1"/>
          <p:cNvSpPr>
            <a:spLocks noGrp="1"/>
          </p:cNvSpPr>
          <p:nvPr>
            <p:ph type="title"/>
          </p:nvPr>
        </p:nvSpPr>
        <p:spPr>
          <a:xfrm>
            <a:off x="1069848" y="0"/>
            <a:ext cx="10058400" cy="1128268"/>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1069848" y="1128268"/>
            <a:ext cx="10058400" cy="53604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10299192" y="6488684"/>
            <a:ext cx="1179576" cy="365125"/>
          </a:xfrm>
          <a:prstGeom prst="rect">
            <a:avLst/>
          </a:prstGeom>
        </p:spPr>
        <p:txBody>
          <a:bodyPr vert="horz" lIns="91440" tIns="45720" rIns="91440" bIns="45720" rtlCol="0" anchor="ctr"/>
          <a:lstStyle>
            <a:lvl1pPr algn="r">
              <a:defRPr sz="1100">
                <a:solidFill>
                  <a:schemeClr val="accent2">
                    <a:lumMod val="50000"/>
                  </a:schemeClr>
                </a:solidFill>
              </a:defRPr>
            </a:lvl1pPr>
          </a:lstStyle>
          <a:p>
            <a:fld id="{A3E624D2-B268-4D74-8D06-269F125785EA}" type="datetime1">
              <a:rPr lang="en-US" smtClean="0"/>
              <a:t>5/6/2020</a:t>
            </a:fld>
            <a:endParaRPr lang="en-US"/>
          </a:p>
        </p:txBody>
      </p:sp>
      <p:sp>
        <p:nvSpPr>
          <p:cNvPr id="5" name="Footer Placeholder 4"/>
          <p:cNvSpPr>
            <a:spLocks noGrp="1"/>
          </p:cNvSpPr>
          <p:nvPr>
            <p:ph type="ftr" sz="quarter" idx="3"/>
          </p:nvPr>
        </p:nvSpPr>
        <p:spPr>
          <a:xfrm>
            <a:off x="1069848" y="6488684"/>
            <a:ext cx="6327648" cy="365125"/>
          </a:xfrm>
          <a:prstGeom prst="rect">
            <a:avLst/>
          </a:prstGeom>
        </p:spPr>
        <p:txBody>
          <a:bodyPr vert="horz" lIns="91440" tIns="45720" rIns="91440" bIns="45720" rtlCol="0" anchor="ctr"/>
          <a:lstStyle>
            <a:lvl1pPr algn="l">
              <a:defRPr sz="1100">
                <a:solidFill>
                  <a:schemeClr val="accent2">
                    <a:lumMod val="50000"/>
                  </a:schemeClr>
                </a:solidFill>
              </a:defRPr>
            </a:lvl1pPr>
          </a:lstStyle>
          <a:p>
            <a:endParaRPr lang="en-US"/>
          </a:p>
        </p:txBody>
      </p:sp>
      <p:sp>
        <p:nvSpPr>
          <p:cNvPr id="6" name="Slide Number Placeholder 5"/>
          <p:cNvSpPr>
            <a:spLocks noGrp="1"/>
          </p:cNvSpPr>
          <p:nvPr>
            <p:ph type="sldNum" sz="quarter" idx="4"/>
          </p:nvPr>
        </p:nvSpPr>
        <p:spPr>
          <a:xfrm>
            <a:off x="11551920" y="6488684"/>
            <a:ext cx="640080" cy="365125"/>
          </a:xfrm>
          <a:prstGeom prst="rect">
            <a:avLst/>
          </a:prstGeom>
        </p:spPr>
        <p:txBody>
          <a:bodyPr vert="horz" lIns="91440" tIns="45720" rIns="91440" bIns="45720" rtlCol="0" anchor="ctr"/>
          <a:lstStyle>
            <a:lvl1pPr algn="ctr">
              <a:defRPr sz="1400" b="1">
                <a:solidFill>
                  <a:schemeClr val="tx1"/>
                </a:solidFill>
                <a:latin typeface="+mj-lt"/>
              </a:defRPr>
            </a:lvl1pPr>
          </a:lstStyle>
          <a:p>
            <a:fld id="{3FCCF984-64AA-42B4-8D2F-66BCDE3A50F4}" type="slidenum">
              <a:rPr lang="en-US" smtClean="0"/>
              <a:t>‹#›</a:t>
            </a:fld>
            <a:endParaRPr lang="en-US"/>
          </a:p>
        </p:txBody>
      </p:sp>
      <p:pic>
        <p:nvPicPr>
          <p:cNvPr id="12" name="Picture 11" descr="Star-and-Blue.png"/>
          <p:cNvPicPr>
            <a:picLocks noChangeAspect="1"/>
          </p:cNvPicPr>
          <p:nvPr userDrawn="1"/>
        </p:nvPicPr>
        <p:blipFill>
          <a:blip r:embed="rId12">
            <a:extLst>
              <a:ext uri="{28A0092B-C50C-407E-A947-70E740481C1C}">
                <a14:useLocalDpi xmlns:a14="http://schemas.microsoft.com/office/drawing/2010/main" val="0"/>
              </a:ext>
            </a:extLst>
          </a:blip>
          <a:stretch>
            <a:fillRect/>
          </a:stretch>
        </p:blipFill>
        <p:spPr>
          <a:xfrm>
            <a:off x="-237735" y="246634"/>
            <a:ext cx="1275570" cy="635000"/>
          </a:xfrm>
          <a:prstGeom prst="rect">
            <a:avLst/>
          </a:prstGeom>
        </p:spPr>
      </p:pic>
    </p:spTree>
    <p:extLst>
      <p:ext uri="{BB962C8B-B14F-4D97-AF65-F5344CB8AC3E}">
        <p14:creationId xmlns:p14="http://schemas.microsoft.com/office/powerpoint/2010/main" val="247169761"/>
      </p:ext>
    </p:extLst>
  </p:cSld>
  <p:clrMap bg1="lt1" tx1="dk1" bg2="lt2" tx2="dk2" accent1="accent1" accent2="accent2" accent3="accent3" accent4="accent4" accent5="accent5" accent6="accent6" hlink="hlink" folHlink="folHlink"/>
  <p:sldLayoutIdLst>
    <p:sldLayoutId id="2147483705" r:id="rId1"/>
    <p:sldLayoutId id="2147483706" r:id="rId2"/>
    <p:sldLayoutId id="2147483707" r:id="rId3"/>
    <p:sldLayoutId id="2147483708" r:id="rId4"/>
    <p:sldLayoutId id="2147483709" r:id="rId5"/>
    <p:sldLayoutId id="2147483710" r:id="rId6"/>
  </p:sldLayoutIdLst>
  <p:transition/>
  <p:timing/>
  <p:hf hdr="0" ftr="0" dt="0"/>
  <p:txStyles>
    <p:titleStyle>
      <a:lvl1pPr algn="l" defTabSz="914400" rtl="0" eaLnBrk="1" latinLnBrk="0" hangingPunct="1">
        <a:lnSpc>
          <a:spcPct val="90000"/>
        </a:lnSpc>
        <a:spcBef>
          <a:spcPct val="0"/>
        </a:spcBef>
        <a:buNone/>
        <a:defRPr sz="2800" b="1" kern="1200" cap="none" baseline="0">
          <a:solidFill>
            <a:schemeClr val="tx1"/>
          </a:solidFill>
          <a:latin typeface="+mj-lt"/>
          <a:ea typeface="+mj-ea"/>
          <a:cs typeface="+mj-cs"/>
        </a:defRPr>
      </a:lvl1pPr>
    </p:titleStyle>
    <p:bodyStyle>
      <a:lvl1pPr marL="182880" indent="-182880" algn="l" defTabSz="914400" rtl="0" eaLnBrk="1" latinLnBrk="0" hangingPunct="1">
        <a:lnSpc>
          <a:spcPct val="90000"/>
        </a:lnSpc>
        <a:spcBef>
          <a:spcPts val="1200"/>
        </a:spcBef>
        <a:buClr>
          <a:srgbClr val="E4002B"/>
        </a:buClr>
        <a:buSzPct val="90000"/>
        <a:buFont typeface="Arial"/>
        <a:buChar char="•"/>
        <a:defRPr sz="2000" kern="1200">
          <a:solidFill>
            <a:srgbClr val="005899"/>
          </a:solidFill>
          <a:latin typeface="Century Gothic"/>
          <a:ea typeface="+mn-ea"/>
          <a:cs typeface="+mn-cs"/>
        </a:defRPr>
      </a:lvl1pPr>
      <a:lvl2pPr marL="457200" indent="-182880" algn="l" defTabSz="914400" rtl="0" eaLnBrk="1" latinLnBrk="0" hangingPunct="1">
        <a:lnSpc>
          <a:spcPct val="90000"/>
        </a:lnSpc>
        <a:spcBef>
          <a:spcPts val="400"/>
        </a:spcBef>
        <a:spcAft>
          <a:spcPts val="200"/>
        </a:spcAft>
        <a:buClr>
          <a:srgbClr val="E4002B"/>
        </a:buClr>
        <a:buSzPct val="90000"/>
        <a:buFont typeface="Arial"/>
        <a:buChar char="•"/>
        <a:defRPr sz="1800" kern="1200">
          <a:solidFill>
            <a:srgbClr val="005899"/>
          </a:solidFill>
          <a:latin typeface="Century Gothic"/>
          <a:ea typeface="+mn-ea"/>
          <a:cs typeface="+mn-cs"/>
        </a:defRPr>
      </a:lvl2pPr>
      <a:lvl3pPr marL="73152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entury Gothic"/>
          <a:ea typeface="+mn-ea"/>
          <a:cs typeface="+mn-cs"/>
        </a:defRPr>
      </a:lvl3pPr>
      <a:lvl4pPr marL="100584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entury Gothic"/>
          <a:ea typeface="+mn-ea"/>
          <a:cs typeface="+mn-cs"/>
        </a:defRPr>
      </a:lvl4pPr>
      <a:lvl5pPr marL="1280160" indent="-182880" algn="l" defTabSz="914400" rtl="0" eaLnBrk="1" latinLnBrk="0" hangingPunct="1">
        <a:lnSpc>
          <a:spcPct val="90000"/>
        </a:lnSpc>
        <a:spcBef>
          <a:spcPts val="400"/>
        </a:spcBef>
        <a:spcAft>
          <a:spcPts val="200"/>
        </a:spcAft>
        <a:buClr>
          <a:srgbClr val="E4002B"/>
        </a:buClr>
        <a:buSzPct val="90000"/>
        <a:buFont typeface="Arial"/>
        <a:buChar char="•"/>
        <a:defRPr sz="1600" kern="1200">
          <a:solidFill>
            <a:srgbClr val="005899"/>
          </a:solidFill>
          <a:latin typeface="Century Gothic"/>
          <a:ea typeface="+mn-ea"/>
          <a:cs typeface="+mn-cs"/>
        </a:defRPr>
      </a:lvl5pPr>
      <a:lvl6pPr marL="16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6pPr>
      <a:lvl7pPr marL="19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7pPr>
      <a:lvl8pPr marL="22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8pPr>
      <a:lvl9pPr marL="2500000" indent="-228600" algn="l" defTabSz="914400" rtl="0" eaLnBrk="1" latinLnBrk="0" hangingPunct="1">
        <a:lnSpc>
          <a:spcPct val="90000"/>
        </a:lnSpc>
        <a:spcBef>
          <a:spcPts val="400"/>
        </a:spcBef>
        <a:spcAft>
          <a:spcPts val="200"/>
        </a:spcAft>
        <a:buClr>
          <a:schemeClr val="accent2"/>
        </a:buClr>
        <a:buSzPct val="85000"/>
        <a:buFont typeface="Wingdings" pitchFamily="2" charset="2"/>
        <a:buChar char="§"/>
        <a:defRPr sz="16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&#65279;<?xml version="1.0" encoding="utf-8" standalone="yes"?><Relationships xmlns="http://schemas.openxmlformats.org/package/2006/relationships"><Relationship Id="rId1" Type="http://schemas.openxmlformats.org/officeDocument/2006/relationships/slideLayout" Target="../slideLayouts/slideLayout1.xml" /><Relationship Id="rId2" Type="http://schemas.openxmlformats.org/officeDocument/2006/relationships/notesSlide" Target="../notesSlides/notesSlide1.xml" /><Relationship Id="rId3" Type="http://schemas.openxmlformats.org/officeDocument/2006/relationships/image" Target="../media/image6.jpeg" /></Relationships>
</file>

<file path=ppt/slides/_rels/slide2.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2.xml" /></Relationships>
</file>

<file path=ppt/slides/_rels/slide3.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3.xml" /></Relationships>
</file>

<file path=ppt/slides/_rels/slide4.xml.rels>&#65279;<?xml version="1.0" encoding="utf-8" standalone="yes"?><Relationships xmlns="http://schemas.openxmlformats.org/package/2006/relationships"><Relationship Id="rId1" Type="http://schemas.openxmlformats.org/officeDocument/2006/relationships/slideLayout" Target="../slideLayouts/slideLayout9.xml" /><Relationship Id="rId2" Type="http://schemas.openxmlformats.org/officeDocument/2006/relationships/notesSlide" Target="../notesSlides/notesSlide4.xml" /><Relationship Id="rId3" Type="http://schemas.openxmlformats.org/officeDocument/2006/relationships/image" Target="../media/image7.png" /></Relationships>
</file>

<file path=ppt/slides/_rels/slide5.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5.xml" /></Relationships>
</file>

<file path=ppt/slides/_rels/slide6.xml.rels>&#65279;<?xml version="1.0" encoding="utf-8" standalone="yes"?><Relationships xmlns="http://schemas.openxmlformats.org/package/2006/relationships"><Relationship Id="rId1" Type="http://schemas.openxmlformats.org/officeDocument/2006/relationships/slideLayout" Target="../slideLayouts/slideLayout5.xml" /><Relationship Id="rId2" Type="http://schemas.openxmlformats.org/officeDocument/2006/relationships/notesSlide" Target="../notesSlides/notesSlide6.xml" /></Relationships>
</file>

<file path=ppt/slides/slide1.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a:extLst>
              <a:ext uri="{FF2B5EF4-FFF2-40B4-BE49-F238E27FC236}">
                <a16:creationId xmlns:a16="http://schemas.microsoft.com/office/drawing/2014/main" id="{B4E40E39-5A1E-431C-A801-9153E01B3931}"/>
              </a:ext>
            </a:extLst>
          </p:cNvPr>
          <p:cNvSpPr>
            <a:spLocks noGrp="1"/>
          </p:cNvSpPr>
          <p:nvPr>
            <p:ph type="ctrTitle"/>
          </p:nvPr>
        </p:nvSpPr>
        <p:spPr>
          <a:xfrm>
            <a:off x="1102360" y="1317923"/>
            <a:ext cx="9966960" cy="2733377"/>
          </a:xfrm>
          <a:solidFill>
            <a:schemeClr val="bg1">
              <a:lumMod val="85000"/>
            </a:schemeClr>
          </a:solidFill>
        </p:spPr>
        <p:txBody>
          <a:bodyPr/>
          <a:lstStyle/>
          <a:p>
            <a:r>
              <a:rPr lang="en-US" sz="3600" kern="0">
                <a:latin typeface="Arial"/>
              </a:rPr>
              <a:t>Racial Equity Rapid Response Outreach:</a:t>
            </a:r>
            <a:br>
              <a:rPr lang="en-US" sz="3600" kern="0">
                <a:latin typeface="Arial"/>
              </a:rPr>
            </a:br>
            <a:r>
              <a:rPr lang="en-US" sz="3600" kern="0">
                <a:latin typeface="Arial"/>
              </a:rPr>
              <a:t>Suggested Practices</a:t>
            </a:r>
            <a:endParaRPr lang="en-US" sz="3600">
              <a:cs typeface="Futura Std Heavy"/>
            </a:endParaRPr>
          </a:p>
        </p:txBody>
      </p:sp>
      <p:sp>
        <p:nvSpPr>
          <p:cNvPr id="3" name="Subtitle 2">
            <a:extLst>
              <a:ext uri="{FF2B5EF4-FFF2-40B4-BE49-F238E27FC236}">
                <a16:creationId xmlns:a16="http://schemas.microsoft.com/office/drawing/2014/main" id="{F2965EA5-F1A0-40C3-9B7D-7205A78A23CB}"/>
              </a:ext>
            </a:extLst>
          </p:cNvPr>
          <p:cNvSpPr>
            <a:spLocks noGrp="1"/>
          </p:cNvSpPr>
          <p:nvPr>
            <p:ph type="subTitle" idx="1"/>
          </p:nvPr>
        </p:nvSpPr>
        <p:spPr>
          <a:xfrm>
            <a:off x="1069848" y="4241975"/>
            <a:ext cx="7891272" cy="1069848"/>
          </a:xfrm>
        </p:spPr>
        <p:txBody>
          <a:bodyPr>
            <a:noAutofit/>
          </a:bodyPr>
          <a:lstStyle/>
          <a:p>
            <a:pPr>
              <a:spcBef>
                <a:spcPct val="20000"/>
              </a:spcBef>
              <a:buClr>
                <a:srgbClr val="006973"/>
              </a:buClr>
              <a:defRPr/>
            </a:pPr>
            <a:r>
              <a:rPr lang="en-US" sz="2400" b="0" kern="0">
                <a:solidFill>
                  <a:schemeClr val="tx1"/>
                </a:solidFill>
                <a:latin typeface="+mj-lt"/>
              </a:rPr>
              <a:t>April 30, 2020</a:t>
            </a:r>
          </a:p>
        </p:txBody>
      </p:sp>
      <p:pic>
        <p:nvPicPr>
          <p:cNvPr id="9" name="Picture 9"/>
          <p:cNvPicPr>
            <a:picLocks noChangeAspect="1"/>
          </p:cNvPicPr>
          <p:nvPr/>
        </p:nvPicPr>
        <p:blipFill>
          <a:blip r:embed="rId3">
            <a:extLst>
              <a:ext uri="{28A0092B-C50C-407E-A947-70E740481C1C}">
                <a14:useLocalDpi xmlns:a14="http://schemas.microsoft.com/office/drawing/2010/main" val="0"/>
              </a:ext>
            </a:extLst>
          </a:blip>
          <a:stretch>
            <a:fillRect/>
          </a:stretch>
        </p:blipFill>
        <p:spPr bwMode="auto">
          <a:xfrm>
            <a:off x="1111250" y="6203950"/>
            <a:ext cx="2011363" cy="609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973129386"/>
      </p:ext>
    </p:extLst>
  </p:cSld>
  <p:clrMapOvr>
    <a:masterClrMapping/>
  </p:clrMapOvr>
  <p:transition/>
  <p:timing/>
</p:sld>
</file>

<file path=ppt/slides/slide2.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Suggested Outreach Workflow</a:t>
            </a:r>
          </a:p>
        </p:txBody>
      </p:sp>
      <p:sp>
        <p:nvSpPr>
          <p:cNvPr id="3" name="Slide Number Placeholder 2"/>
          <p:cNvSpPr>
            <a:spLocks noGrp="1"/>
          </p:cNvSpPr>
          <p:nvPr>
            <p:ph type="sldNum" sz="quarter" idx="12"/>
          </p:nvPr>
        </p:nvSpPr>
        <p:spPr/>
        <p:txBody>
          <a:bodyPr/>
          <a:lstStyle/>
          <a:p>
            <a:fld id="{3FCCF984-64AA-42B4-8D2F-66BCDE3A50F4}" type="slidenum">
              <a:rPr lang="en-US" smtClean="0"/>
              <a:t>2</a:t>
            </a:fld>
            <a:endParaRPr lang="en-US"/>
          </a:p>
        </p:txBody>
      </p:sp>
      <p:sp>
        <p:nvSpPr>
          <p:cNvPr id="7" name="Can 6"/>
          <p:cNvSpPr/>
          <p:nvPr/>
        </p:nvSpPr>
        <p:spPr>
          <a:xfrm>
            <a:off x="524756" y="3027033"/>
            <a:ext cx="800336" cy="1011829"/>
          </a:xfrm>
          <a:prstGeom prst="can">
            <a:avLst/>
          </a:prstGeom>
          <a:solidFill>
            <a:srgbClr val="002060"/>
          </a:solidFill>
          <a:ln w="9525" cap="flat" cmpd="sng" algn="ctr">
            <a:solidFill>
              <a:schemeClr val="tx1"/>
            </a:solidFill>
            <a:prstDash val="solid"/>
          </a:ln>
          <a:effectLst>
            <a:outerShdw blurRad="40000" dist="23000" dir="5400000" rotWithShape="0">
              <a:srgbClr val="000000">
                <a:alpha val="35000"/>
              </a:srgbClr>
            </a:outerShdw>
          </a:effectLst>
        </p:spPr>
        <p:txBody>
          <a:bodyPr rtlCol="0" anchor="ctr"/>
          <a:lstStyle/>
          <a:p>
            <a:pPr marL="0" marR="0" lvl="0" indent="0" algn="ctr" defTabSz="342077" eaLnBrk="1" fontAlgn="auto" latinLnBrk="0" hangingPunct="1">
              <a:lnSpc>
                <a:spcPct val="100000"/>
              </a:lnSpc>
              <a:spcBef>
                <a:spcPct val="0"/>
              </a:spcBef>
              <a:spcAft>
                <a:spcPct val="0"/>
              </a:spcAft>
              <a:buClrTx/>
              <a:buSzTx/>
              <a:buFontTx/>
              <a:buNone/>
              <a:defRPr/>
            </a:pPr>
            <a:r>
              <a:rPr lang="en-US" sz="1000" kern="0">
                <a:solidFill>
                  <a:prstClr val="white"/>
                </a:solidFill>
                <a:latin typeface="Arial"/>
              </a:rPr>
              <a:t>Priority patient list</a:t>
            </a:r>
            <a:endParaRPr kumimoji="0" lang="en-US" sz="1000" b="0" i="0" u="none" strike="noStrike" kern="0" cap="none" spc="0" normalizeH="0" baseline="0" noProof="0">
              <a:ln>
                <a:noFill/>
              </a:ln>
              <a:solidFill>
                <a:prstClr val="white"/>
              </a:solidFill>
              <a:effectLst/>
              <a:uLnTx/>
              <a:uFillTx/>
              <a:latin typeface="Arial"/>
            </a:endParaRPr>
          </a:p>
        </p:txBody>
      </p:sp>
      <p:sp>
        <p:nvSpPr>
          <p:cNvPr id="8" name="Rectangle 7"/>
          <p:cNvSpPr/>
          <p:nvPr/>
        </p:nvSpPr>
        <p:spPr>
          <a:xfrm>
            <a:off x="1754389" y="3122459"/>
            <a:ext cx="1312910" cy="820979"/>
          </a:xfrm>
          <a:prstGeom prst="rect">
            <a:avLst/>
          </a:prstGeom>
          <a:solidFill>
            <a:srgbClr val="41B6E6"/>
          </a:solidFill>
          <a:ln w="9525" cap="flat" cmpd="sng" algn="ctr">
            <a:solidFill>
              <a:schemeClr val="tx1"/>
            </a:solidFill>
            <a:prstDash val="solid"/>
          </a:ln>
          <a:effectLst>
            <a:outerShdw blurRad="40000" dist="23000" dir="5400000" rotWithShape="0">
              <a:srgbClr val="000000">
                <a:alpha val="35000"/>
              </a:srgbClr>
            </a:outerShdw>
          </a:effectLst>
        </p:spPr>
        <p:txBody>
          <a:bodyPr rtlCol="0" anchor="ctr"/>
          <a:lstStyle/>
          <a:p>
            <a:pPr marL="0" marR="0" lvl="0" indent="0" algn="ctr" defTabSz="342077" eaLnBrk="1" fontAlgn="auto" latinLnBrk="0" hangingPunct="1">
              <a:lnSpc>
                <a:spcPct val="100000"/>
              </a:lnSpc>
              <a:spcBef>
                <a:spcPct val="0"/>
              </a:spcBef>
              <a:spcAft>
                <a:spcPct val="0"/>
              </a:spcAft>
              <a:buClrTx/>
              <a:buSzTx/>
              <a:buFontTx/>
              <a:buNone/>
              <a:defRPr/>
            </a:pPr>
            <a:r>
              <a:rPr kumimoji="0" lang="en-US" sz="1000" b="0" i="0" u="none" strike="noStrike" kern="0" cap="none" spc="0" normalizeH="0" baseline="0" noProof="0">
                <a:ln>
                  <a:noFill/>
                </a:ln>
                <a:solidFill>
                  <a:prstClr val="white"/>
                </a:solidFill>
                <a:effectLst/>
                <a:uLnTx/>
                <a:uFillTx/>
                <a:latin typeface="Arial"/>
                <a:ea typeface="+mn-ea"/>
                <a:cs typeface="+mn-cs"/>
              </a:rPr>
              <a:t>Outreach team </a:t>
            </a:r>
            <a:r>
              <a:rPr lang="en-US" sz="1000" kern="0">
                <a:solidFill>
                  <a:prstClr val="white"/>
                </a:solidFill>
                <a:latin typeface="Arial"/>
              </a:rPr>
              <a:t>performs </a:t>
            </a:r>
            <a:r>
              <a:rPr kumimoji="0" lang="en-US" sz="1000" b="0" i="0" u="none" strike="noStrike" kern="0" cap="none" spc="0" normalizeH="0" baseline="0" noProof="0">
                <a:ln>
                  <a:noFill/>
                </a:ln>
                <a:solidFill>
                  <a:prstClr val="white"/>
                </a:solidFill>
                <a:effectLst/>
                <a:uLnTx/>
                <a:uFillTx/>
                <a:latin typeface="Arial"/>
                <a:ea typeface="+mn-ea"/>
                <a:cs typeface="+mn-cs"/>
              </a:rPr>
              <a:t>patient outreach by phone</a:t>
            </a:r>
          </a:p>
        </p:txBody>
      </p:sp>
      <p:sp>
        <p:nvSpPr>
          <p:cNvPr id="9" name="Flowchart: Decision 8"/>
          <p:cNvSpPr/>
          <p:nvPr/>
        </p:nvSpPr>
        <p:spPr>
          <a:xfrm>
            <a:off x="3578436" y="2942291"/>
            <a:ext cx="1507676" cy="1181317"/>
          </a:xfrm>
          <a:prstGeom prst="flowChartDecision">
            <a:avLst/>
          </a:prstGeom>
          <a:solidFill>
            <a:srgbClr val="41B6E6"/>
          </a:solidFill>
          <a:ln w="9525" cap="flat" cmpd="sng" algn="ctr">
            <a:solidFill>
              <a:schemeClr val="tx1"/>
            </a:solidFill>
            <a:prstDash val="solid"/>
          </a:ln>
          <a:effectLst>
            <a:outerShdw blurRad="40000" dist="23000" dir="5400000" rotWithShape="0">
              <a:srgbClr val="000000">
                <a:alpha val="35000"/>
              </a:srgbClr>
            </a:outerShdw>
          </a:effectLst>
        </p:spPr>
        <p:txBody>
          <a:bodyPr rtlCol="0" anchor="ctr"/>
          <a:lstStyle/>
          <a:p>
            <a:pPr marL="0" marR="0" lvl="0" indent="0" algn="ctr" defTabSz="342077" eaLnBrk="1" fontAlgn="auto" latinLnBrk="0" hangingPunct="1">
              <a:lnSpc>
                <a:spcPct val="100000"/>
              </a:lnSpc>
              <a:spcBef>
                <a:spcPct val="0"/>
              </a:spcBef>
              <a:spcAft>
                <a:spcPct val="0"/>
              </a:spcAft>
              <a:buClrTx/>
              <a:buSzTx/>
              <a:buFontTx/>
              <a:buNone/>
              <a:defRPr/>
            </a:pPr>
            <a:r>
              <a:rPr kumimoji="0" lang="en-US" sz="1000" b="0" i="0" u="none" strike="noStrike" kern="0" cap="none" spc="0" normalizeH="0" baseline="0" noProof="0">
                <a:ln>
                  <a:noFill/>
                </a:ln>
                <a:solidFill>
                  <a:prstClr val="white"/>
                </a:solidFill>
                <a:effectLst/>
                <a:uLnTx/>
                <a:uFillTx/>
                <a:latin typeface="Arial"/>
                <a:ea typeface="+mn-ea"/>
                <a:cs typeface="+mn-cs"/>
              </a:rPr>
              <a:t>Did patient answer?</a:t>
            </a:r>
          </a:p>
        </p:txBody>
      </p:sp>
      <p:sp>
        <p:nvSpPr>
          <p:cNvPr id="12" name="Rectangle 11"/>
          <p:cNvSpPr/>
          <p:nvPr/>
        </p:nvSpPr>
        <p:spPr>
          <a:xfrm>
            <a:off x="3684227" y="4604939"/>
            <a:ext cx="1312910" cy="820979"/>
          </a:xfrm>
          <a:prstGeom prst="rect">
            <a:avLst/>
          </a:prstGeom>
          <a:solidFill>
            <a:srgbClr val="41B6E6"/>
          </a:solidFill>
          <a:ln w="9525" cap="flat" cmpd="sng" algn="ctr">
            <a:solidFill>
              <a:schemeClr val="tx1"/>
            </a:solidFill>
            <a:prstDash val="solid"/>
          </a:ln>
          <a:effectLst>
            <a:outerShdw blurRad="40000" dist="23000" dir="5400000" rotWithShape="0">
              <a:srgbClr val="000000">
                <a:alpha val="35000"/>
              </a:srgbClr>
            </a:outerShdw>
          </a:effectLst>
        </p:spPr>
        <p:txBody>
          <a:bodyPr rtlCol="0" anchor="ctr"/>
          <a:lstStyle/>
          <a:p>
            <a:pPr marL="0" marR="0" lvl="0" indent="0" algn="ctr" defTabSz="342077" eaLnBrk="1" fontAlgn="auto" latinLnBrk="0" hangingPunct="1">
              <a:lnSpc>
                <a:spcPct val="100000"/>
              </a:lnSpc>
              <a:spcBef>
                <a:spcPct val="0"/>
              </a:spcBef>
              <a:spcAft>
                <a:spcPct val="0"/>
              </a:spcAft>
              <a:buClrTx/>
              <a:buSzTx/>
              <a:buFontTx/>
              <a:buNone/>
              <a:defRPr/>
            </a:pPr>
            <a:r>
              <a:rPr kumimoji="0" lang="en-US" sz="1000" b="0" i="0" u="none" strike="noStrike" kern="0" cap="none" spc="0" normalizeH="0" baseline="0" noProof="0">
                <a:ln>
                  <a:noFill/>
                </a:ln>
                <a:solidFill>
                  <a:prstClr val="white"/>
                </a:solidFill>
                <a:effectLst/>
                <a:uLnTx/>
                <a:uFillTx/>
                <a:latin typeface="Arial"/>
                <a:ea typeface="+mn-ea"/>
                <a:cs typeface="+mn-cs"/>
              </a:rPr>
              <a:t>Outreach team  documents outreach and returns patient to work queue</a:t>
            </a:r>
          </a:p>
        </p:txBody>
      </p:sp>
      <p:cxnSp>
        <p:nvCxnSpPr>
          <p:cNvPr id="13" name="Straight Arrow Connector 12"/>
          <p:cNvCxnSpPr>
            <a:stCxn id="9" idx="2"/>
            <a:endCxn id="12" idx="0"/>
          </p:cNvCxnSpPr>
          <p:nvPr/>
        </p:nvCxnSpPr>
        <p:spPr>
          <a:xfrm>
            <a:off x="4332274" y="4123608"/>
            <a:ext cx="8408" cy="481331"/>
          </a:xfrm>
          <a:prstGeom prst="straightConnector1">
            <a:avLst/>
          </a:prstGeom>
          <a:noFill/>
          <a:ln w="25400" cap="flat" cmpd="sng" algn="ctr">
            <a:solidFill>
              <a:schemeClr val="tx1"/>
            </a:solidFill>
            <a:prstDash val="solid"/>
            <a:tailEnd type="triangle"/>
          </a:ln>
          <a:effectLst>
            <a:outerShdw blurRad="40000" dist="20000" dir="5400000" rotWithShape="0">
              <a:srgbClr val="000000">
                <a:alpha val="38000"/>
              </a:srgbClr>
            </a:outerShdw>
          </a:effectLst>
        </p:spPr>
      </p:cxnSp>
      <p:sp>
        <p:nvSpPr>
          <p:cNvPr id="14" name="TextBox 13"/>
          <p:cNvSpPr txBox="1"/>
          <p:nvPr/>
        </p:nvSpPr>
        <p:spPr>
          <a:xfrm>
            <a:off x="4349500" y="4202205"/>
            <a:ext cx="521567" cy="246221"/>
          </a:xfrm>
          <a:prstGeom prst="rect">
            <a:avLst/>
          </a:prstGeom>
          <a:noFill/>
          <a:ln>
            <a:noFill/>
          </a:ln>
        </p:spPr>
        <p:txBody>
          <a:bodyPr wrap="square" rtlCol="0">
            <a:spAutoFit/>
          </a:bodyPr>
          <a:lstStyle/>
          <a:p>
            <a:pPr defTabSz="342077"/>
            <a:r>
              <a:rPr lang="en-US" sz="1000">
                <a:solidFill>
                  <a:srgbClr val="080808"/>
                </a:solidFill>
                <a:latin typeface="Arial"/>
                <a:ea typeface="MS PGothic" pitchFamily="34" charset="-128"/>
              </a:rPr>
              <a:t>No</a:t>
            </a:r>
          </a:p>
        </p:txBody>
      </p:sp>
      <p:cxnSp>
        <p:nvCxnSpPr>
          <p:cNvPr id="17" name="Straight Arrow Connector 16"/>
          <p:cNvCxnSpPr>
            <a:stCxn id="7" idx="4"/>
            <a:endCxn id="8" idx="1"/>
          </p:cNvCxnSpPr>
          <p:nvPr/>
        </p:nvCxnSpPr>
        <p:spPr>
          <a:xfrm>
            <a:off x="1325092" y="3532948"/>
            <a:ext cx="429297" cy="1"/>
          </a:xfrm>
          <a:prstGeom prst="straightConnector1">
            <a:avLst/>
          </a:prstGeom>
          <a:noFill/>
          <a:ln w="25400" cap="flat" cmpd="sng" algn="ctr">
            <a:solidFill>
              <a:schemeClr val="tx1"/>
            </a:solidFill>
            <a:prstDash val="solid"/>
            <a:tailEnd type="triangle"/>
          </a:ln>
          <a:effectLst>
            <a:outerShdw blurRad="40000" dist="20000" dir="5400000" rotWithShape="0">
              <a:srgbClr val="000000">
                <a:alpha val="38000"/>
              </a:srgbClr>
            </a:outerShdw>
          </a:effectLst>
        </p:spPr>
      </p:cxnSp>
      <p:cxnSp>
        <p:nvCxnSpPr>
          <p:cNvPr id="18" name="Straight Arrow Connector 17"/>
          <p:cNvCxnSpPr>
            <a:stCxn id="8" idx="3"/>
            <a:endCxn id="9" idx="1"/>
          </p:cNvCxnSpPr>
          <p:nvPr/>
        </p:nvCxnSpPr>
        <p:spPr>
          <a:xfrm>
            <a:off x="3067299" y="3532949"/>
            <a:ext cx="511137" cy="1"/>
          </a:xfrm>
          <a:prstGeom prst="straightConnector1">
            <a:avLst/>
          </a:prstGeom>
          <a:noFill/>
          <a:ln w="25400" cap="flat" cmpd="sng" algn="ctr">
            <a:solidFill>
              <a:schemeClr val="tx1"/>
            </a:solidFill>
            <a:prstDash val="solid"/>
            <a:tailEnd type="triangle"/>
          </a:ln>
          <a:effectLst>
            <a:outerShdw blurRad="40000" dist="20000" dir="5400000" rotWithShape="0">
              <a:srgbClr val="000000">
                <a:alpha val="38000"/>
              </a:srgbClr>
            </a:outerShdw>
          </a:effectLst>
        </p:spPr>
      </p:cxnSp>
      <p:cxnSp>
        <p:nvCxnSpPr>
          <p:cNvPr id="19" name="Straight Arrow Connector 18"/>
          <p:cNvCxnSpPr>
            <a:stCxn id="9" idx="3"/>
            <a:endCxn id="42" idx="1"/>
          </p:cNvCxnSpPr>
          <p:nvPr/>
        </p:nvCxnSpPr>
        <p:spPr>
          <a:xfrm>
            <a:off x="5086112" y="3532950"/>
            <a:ext cx="592260" cy="1"/>
          </a:xfrm>
          <a:prstGeom prst="straightConnector1">
            <a:avLst/>
          </a:prstGeom>
          <a:noFill/>
          <a:ln w="25400" cap="flat" cmpd="sng" algn="ctr">
            <a:solidFill>
              <a:schemeClr val="tx1"/>
            </a:solidFill>
            <a:prstDash val="solid"/>
            <a:tailEnd type="triangle"/>
          </a:ln>
          <a:effectLst>
            <a:outerShdw blurRad="40000" dist="20000" dir="5400000" rotWithShape="0">
              <a:srgbClr val="000000">
                <a:alpha val="38000"/>
              </a:srgbClr>
            </a:outerShdw>
          </a:effectLst>
        </p:spPr>
      </p:cxnSp>
      <p:sp>
        <p:nvSpPr>
          <p:cNvPr id="25" name="TextBox 24"/>
          <p:cNvSpPr txBox="1"/>
          <p:nvPr/>
        </p:nvSpPr>
        <p:spPr>
          <a:xfrm>
            <a:off x="5115648" y="3582058"/>
            <a:ext cx="521567" cy="246221"/>
          </a:xfrm>
          <a:prstGeom prst="rect">
            <a:avLst/>
          </a:prstGeom>
          <a:noFill/>
          <a:ln>
            <a:noFill/>
          </a:ln>
        </p:spPr>
        <p:txBody>
          <a:bodyPr wrap="square" rtlCol="0">
            <a:spAutoFit/>
          </a:bodyPr>
          <a:lstStyle/>
          <a:p>
            <a:pPr defTabSz="342077"/>
            <a:r>
              <a:rPr lang="en-US" sz="1000">
                <a:solidFill>
                  <a:srgbClr val="080808"/>
                </a:solidFill>
                <a:latin typeface="Arial"/>
                <a:ea typeface="MS PGothic" pitchFamily="34" charset="-128"/>
              </a:rPr>
              <a:t>Yes</a:t>
            </a:r>
          </a:p>
        </p:txBody>
      </p:sp>
      <p:cxnSp>
        <p:nvCxnSpPr>
          <p:cNvPr id="30" name="Straight Arrow Connector 29"/>
          <p:cNvCxnSpPr>
            <a:stCxn id="12" idx="1"/>
            <a:endCxn id="7" idx="3"/>
          </p:cNvCxnSpPr>
          <p:nvPr/>
        </p:nvCxnSpPr>
        <p:spPr>
          <a:xfrm flipH="1" flipV="1">
            <a:off x="924924" y="4038862"/>
            <a:ext cx="2759303" cy="976567"/>
          </a:xfrm>
          <a:prstGeom prst="straightConnector1">
            <a:avLst/>
          </a:prstGeom>
          <a:noFill/>
          <a:ln w="25400" cap="flat" cmpd="sng" algn="ctr">
            <a:solidFill>
              <a:schemeClr val="tx1"/>
            </a:solidFill>
            <a:prstDash val="solid"/>
            <a:tailEnd type="triangle"/>
          </a:ln>
          <a:effectLst>
            <a:outerShdw blurRad="40000" dist="20000" dir="5400000" rotWithShape="0">
              <a:srgbClr val="000000">
                <a:alpha val="38000"/>
              </a:srgbClr>
            </a:outerShdw>
          </a:effectLst>
        </p:spPr>
      </p:cxnSp>
      <p:sp>
        <p:nvSpPr>
          <p:cNvPr id="21" name="Flowchart: Decision 20"/>
          <p:cNvSpPr/>
          <p:nvPr/>
        </p:nvSpPr>
        <p:spPr>
          <a:xfrm>
            <a:off x="7618472" y="2914418"/>
            <a:ext cx="1602117" cy="1237066"/>
          </a:xfrm>
          <a:prstGeom prst="flowChartDecision">
            <a:avLst/>
          </a:prstGeom>
          <a:solidFill>
            <a:srgbClr val="41B6E6"/>
          </a:solidFill>
          <a:ln w="9525" cap="flat" cmpd="sng" algn="ctr">
            <a:solidFill>
              <a:schemeClr val="tx1"/>
            </a:solidFill>
            <a:prstDash val="solid"/>
          </a:ln>
          <a:effectLst>
            <a:outerShdw blurRad="40000" dist="23000" dir="5400000" rotWithShape="0">
              <a:srgbClr val="000000">
                <a:alpha val="35000"/>
              </a:srgbClr>
            </a:outerShdw>
          </a:effectLst>
        </p:spPr>
        <p:txBody>
          <a:bodyPr rtlCol="0" anchor="ctr"/>
          <a:lstStyle/>
          <a:p>
            <a:pPr marL="0" marR="0" lvl="0" indent="0" algn="ctr" defTabSz="342077" eaLnBrk="1" fontAlgn="auto" latinLnBrk="0" hangingPunct="1">
              <a:lnSpc>
                <a:spcPct val="100000"/>
              </a:lnSpc>
              <a:spcBef>
                <a:spcPct val="0"/>
              </a:spcBef>
              <a:spcAft>
                <a:spcPct val="0"/>
              </a:spcAft>
              <a:buClrTx/>
              <a:buSzTx/>
              <a:buFontTx/>
              <a:buNone/>
              <a:defRPr/>
            </a:pPr>
            <a:r>
              <a:rPr kumimoji="0" lang="en-US" sz="1000" b="0" i="0" u="none" strike="noStrike" kern="0" cap="none" spc="0" normalizeH="0" baseline="0" noProof="0">
                <a:ln>
                  <a:noFill/>
                </a:ln>
                <a:solidFill>
                  <a:prstClr val="white"/>
                </a:solidFill>
                <a:effectLst/>
                <a:uLnTx/>
                <a:uFillTx/>
                <a:latin typeface="Arial"/>
                <a:ea typeface="+mn-ea"/>
                <a:cs typeface="+mn-cs"/>
              </a:rPr>
              <a:t>Did </a:t>
            </a:r>
            <a:r>
              <a:rPr lang="en-US" sz="1000" kern="0">
                <a:solidFill>
                  <a:prstClr val="white"/>
                </a:solidFill>
                <a:latin typeface="Arial"/>
              </a:rPr>
              <a:t>screening identify issues?</a:t>
            </a:r>
            <a:endParaRPr kumimoji="0" lang="en-US" sz="1000" b="0" i="0" u="none" strike="noStrike" kern="0" cap="none" spc="0" normalizeH="0" baseline="0" noProof="0">
              <a:ln>
                <a:noFill/>
              </a:ln>
              <a:solidFill>
                <a:prstClr val="white"/>
              </a:solidFill>
              <a:effectLst/>
              <a:uLnTx/>
              <a:uFillTx/>
              <a:latin typeface="Arial"/>
              <a:ea typeface="+mn-ea"/>
              <a:cs typeface="+mn-cs"/>
            </a:endParaRPr>
          </a:p>
        </p:txBody>
      </p:sp>
      <p:sp>
        <p:nvSpPr>
          <p:cNvPr id="24" name="TextBox 23"/>
          <p:cNvSpPr txBox="1"/>
          <p:nvPr/>
        </p:nvSpPr>
        <p:spPr>
          <a:xfrm>
            <a:off x="8419530" y="4202205"/>
            <a:ext cx="521567" cy="246221"/>
          </a:xfrm>
          <a:prstGeom prst="rect">
            <a:avLst/>
          </a:prstGeom>
          <a:noFill/>
          <a:ln>
            <a:noFill/>
          </a:ln>
        </p:spPr>
        <p:txBody>
          <a:bodyPr wrap="square" rtlCol="0">
            <a:spAutoFit/>
          </a:bodyPr>
          <a:lstStyle/>
          <a:p>
            <a:pPr defTabSz="342077"/>
            <a:r>
              <a:rPr lang="en-US" sz="1000">
                <a:solidFill>
                  <a:srgbClr val="080808"/>
                </a:solidFill>
                <a:latin typeface="Arial"/>
                <a:ea typeface="MS PGothic" pitchFamily="34" charset="-128"/>
              </a:rPr>
              <a:t>No</a:t>
            </a:r>
          </a:p>
        </p:txBody>
      </p:sp>
      <p:sp>
        <p:nvSpPr>
          <p:cNvPr id="26" name="Rectangle 25"/>
          <p:cNvSpPr/>
          <p:nvPr/>
        </p:nvSpPr>
        <p:spPr>
          <a:xfrm>
            <a:off x="9863938" y="3070180"/>
            <a:ext cx="1682327" cy="946825"/>
          </a:xfrm>
          <a:prstGeom prst="rect">
            <a:avLst/>
          </a:prstGeom>
          <a:solidFill>
            <a:srgbClr val="41B6E6"/>
          </a:solidFill>
          <a:ln w="9525" cap="flat" cmpd="sng" algn="ctr">
            <a:solidFill>
              <a:schemeClr val="tx1"/>
            </a:solidFill>
            <a:prstDash val="solid"/>
          </a:ln>
          <a:effectLst>
            <a:outerShdw blurRad="40000" dist="23000" dir="5400000" rotWithShape="0">
              <a:srgbClr val="000000">
                <a:alpha val="35000"/>
              </a:srgbClr>
            </a:outerShdw>
          </a:effectLst>
        </p:spPr>
        <p:txBody>
          <a:bodyPr rtlCol="0" anchor="ctr"/>
          <a:lstStyle/>
          <a:p>
            <a:pPr marL="0" marR="0" lvl="0" indent="0" algn="ctr" defTabSz="342077" eaLnBrk="1" fontAlgn="auto" latinLnBrk="0" hangingPunct="1">
              <a:lnSpc>
                <a:spcPct val="100000"/>
              </a:lnSpc>
              <a:spcBef>
                <a:spcPct val="0"/>
              </a:spcBef>
              <a:spcAft>
                <a:spcPct val="0"/>
              </a:spcAft>
              <a:buClrTx/>
              <a:buSzTx/>
              <a:buFontTx/>
              <a:buNone/>
              <a:defRPr/>
            </a:pPr>
            <a:r>
              <a:rPr lang="en-US" sz="1000" b="1" kern="0">
                <a:solidFill>
                  <a:prstClr val="white"/>
                </a:solidFill>
                <a:latin typeface="Arial"/>
              </a:rPr>
              <a:t>Patient is referred to community resources and/or provider care teams </a:t>
            </a:r>
            <a:r>
              <a:rPr kumimoji="0" lang="en-US" sz="1000" b="1" i="0" u="none" strike="noStrike" kern="0" cap="none" spc="0" normalizeH="0" baseline="0" noProof="0">
                <a:ln>
                  <a:noFill/>
                </a:ln>
                <a:solidFill>
                  <a:prstClr val="white"/>
                </a:solidFill>
                <a:effectLst/>
                <a:uLnTx/>
                <a:uFillTx/>
                <a:latin typeface="Arial"/>
              </a:rPr>
              <a:t>for follow-up</a:t>
            </a:r>
          </a:p>
        </p:txBody>
      </p:sp>
      <p:cxnSp>
        <p:nvCxnSpPr>
          <p:cNvPr id="27" name="Straight Arrow Connector 26"/>
          <p:cNvCxnSpPr>
            <a:stCxn id="21" idx="2"/>
            <a:endCxn id="82" idx="0"/>
          </p:cNvCxnSpPr>
          <p:nvPr/>
        </p:nvCxnSpPr>
        <p:spPr>
          <a:xfrm flipH="1">
            <a:off x="8419530" y="4151484"/>
            <a:ext cx="1" cy="436877"/>
          </a:xfrm>
          <a:prstGeom prst="straightConnector1">
            <a:avLst/>
          </a:prstGeom>
          <a:noFill/>
          <a:ln w="25400" cap="flat" cmpd="sng" algn="ctr">
            <a:solidFill>
              <a:schemeClr val="tx1"/>
            </a:solidFill>
            <a:prstDash val="solid"/>
            <a:tailEnd type="triangle"/>
          </a:ln>
          <a:effectLst>
            <a:outerShdw blurRad="40000" dist="20000" dir="5400000" rotWithShape="0">
              <a:srgbClr val="000000">
                <a:alpha val="38000"/>
              </a:srgbClr>
            </a:outerShdw>
          </a:effectLst>
        </p:spPr>
      </p:cxnSp>
      <p:sp>
        <p:nvSpPr>
          <p:cNvPr id="29" name="TextBox 28"/>
          <p:cNvSpPr txBox="1"/>
          <p:nvPr/>
        </p:nvSpPr>
        <p:spPr>
          <a:xfrm>
            <a:off x="9210159" y="3656479"/>
            <a:ext cx="521567" cy="246221"/>
          </a:xfrm>
          <a:prstGeom prst="rect">
            <a:avLst/>
          </a:prstGeom>
          <a:noFill/>
          <a:ln>
            <a:noFill/>
          </a:ln>
        </p:spPr>
        <p:txBody>
          <a:bodyPr wrap="square" rtlCol="0">
            <a:spAutoFit/>
          </a:bodyPr>
          <a:lstStyle/>
          <a:p>
            <a:pPr defTabSz="342077"/>
            <a:r>
              <a:rPr lang="en-US" sz="1000">
                <a:solidFill>
                  <a:srgbClr val="080808"/>
                </a:solidFill>
                <a:latin typeface="Arial"/>
                <a:ea typeface="MS PGothic" pitchFamily="34" charset="-128"/>
              </a:rPr>
              <a:t>Yes</a:t>
            </a:r>
          </a:p>
        </p:txBody>
      </p:sp>
      <p:cxnSp>
        <p:nvCxnSpPr>
          <p:cNvPr id="33" name="Straight Arrow Connector 32"/>
          <p:cNvCxnSpPr>
            <a:stCxn id="21" idx="3"/>
            <a:endCxn id="26" idx="1"/>
          </p:cNvCxnSpPr>
          <p:nvPr/>
        </p:nvCxnSpPr>
        <p:spPr>
          <a:xfrm>
            <a:off x="9220589" y="3532951"/>
            <a:ext cx="643349" cy="10642"/>
          </a:xfrm>
          <a:prstGeom prst="straightConnector1">
            <a:avLst/>
          </a:prstGeom>
          <a:noFill/>
          <a:ln w="25400" cap="flat" cmpd="sng" algn="ctr">
            <a:solidFill>
              <a:schemeClr val="tx1"/>
            </a:solidFill>
            <a:prstDash val="solid"/>
            <a:tailEnd type="triangle"/>
          </a:ln>
          <a:effectLst>
            <a:outerShdw blurRad="40000" dist="20000" dir="5400000" rotWithShape="0">
              <a:srgbClr val="000000">
                <a:alpha val="38000"/>
              </a:srgbClr>
            </a:outerShdw>
          </a:effectLst>
        </p:spPr>
      </p:cxnSp>
      <p:sp>
        <p:nvSpPr>
          <p:cNvPr id="42" name="Rectangle 41"/>
          <p:cNvSpPr/>
          <p:nvPr/>
        </p:nvSpPr>
        <p:spPr>
          <a:xfrm>
            <a:off x="5678372" y="3122461"/>
            <a:ext cx="1336218" cy="820979"/>
          </a:xfrm>
          <a:prstGeom prst="rect">
            <a:avLst/>
          </a:prstGeom>
          <a:solidFill>
            <a:srgbClr val="002060"/>
          </a:solidFill>
          <a:ln w="9525" cap="flat" cmpd="sng" algn="ctr">
            <a:solidFill>
              <a:schemeClr val="tx1"/>
            </a:solidFill>
            <a:prstDash val="solid"/>
          </a:ln>
          <a:effectLst>
            <a:outerShdw blurRad="40000" dist="23000" dir="5400000" rotWithShape="0">
              <a:srgbClr val="000000">
                <a:alpha val="35000"/>
              </a:srgbClr>
            </a:outerShdw>
          </a:effectLst>
        </p:spPr>
        <p:txBody>
          <a:bodyPr rtlCol="0" anchor="ctr"/>
          <a:lstStyle/>
          <a:p>
            <a:pPr marL="0" marR="0" lvl="0" indent="0" algn="ctr" defTabSz="342077" eaLnBrk="1" fontAlgn="auto" latinLnBrk="0" hangingPunct="1">
              <a:lnSpc>
                <a:spcPct val="100000"/>
              </a:lnSpc>
              <a:spcBef>
                <a:spcPct val="0"/>
              </a:spcBef>
              <a:spcAft>
                <a:spcPct val="0"/>
              </a:spcAft>
              <a:buClrTx/>
              <a:buSzTx/>
              <a:buFontTx/>
              <a:buNone/>
              <a:defRPr/>
            </a:pPr>
            <a:r>
              <a:rPr lang="en-US" sz="1000" kern="0">
                <a:solidFill>
                  <a:prstClr val="white"/>
                </a:solidFill>
                <a:latin typeface="Arial"/>
              </a:rPr>
              <a:t>Outreach team</a:t>
            </a:r>
            <a:r>
              <a:rPr kumimoji="0" lang="en-US" sz="1000" b="0" i="0" u="none" strike="noStrike" kern="0" cap="none" spc="0" normalizeH="0" baseline="0" noProof="0">
                <a:ln>
                  <a:noFill/>
                </a:ln>
                <a:solidFill>
                  <a:prstClr val="white"/>
                </a:solidFill>
                <a:effectLst/>
                <a:uLnTx/>
                <a:uFillTx/>
                <a:latin typeface="Arial"/>
                <a:ea typeface="+mn-ea"/>
                <a:cs typeface="+mn-cs"/>
              </a:rPr>
              <a:t> completes screening</a:t>
            </a:r>
          </a:p>
        </p:txBody>
      </p:sp>
      <p:cxnSp>
        <p:nvCxnSpPr>
          <p:cNvPr id="72" name="Straight Arrow Connector 71"/>
          <p:cNvCxnSpPr>
            <a:stCxn id="42" idx="3"/>
            <a:endCxn id="21" idx="1"/>
          </p:cNvCxnSpPr>
          <p:nvPr/>
        </p:nvCxnSpPr>
        <p:spPr>
          <a:xfrm>
            <a:off x="7014590" y="3532951"/>
            <a:ext cx="603882" cy="0"/>
          </a:xfrm>
          <a:prstGeom prst="straightConnector1">
            <a:avLst/>
          </a:prstGeom>
          <a:noFill/>
          <a:ln w="25400" cap="flat" cmpd="sng" algn="ctr">
            <a:solidFill>
              <a:schemeClr val="tx1"/>
            </a:solidFill>
            <a:prstDash val="solid"/>
            <a:tailEnd type="triangle"/>
          </a:ln>
          <a:effectLst>
            <a:outerShdw blurRad="40000" dist="20000" dir="5400000" rotWithShape="0">
              <a:srgbClr val="000000">
                <a:alpha val="38000"/>
              </a:srgbClr>
            </a:outerShdw>
          </a:effectLst>
        </p:spPr>
      </p:cxnSp>
      <p:sp>
        <p:nvSpPr>
          <p:cNvPr id="82" name="Rectangle 81"/>
          <p:cNvSpPr/>
          <p:nvPr/>
        </p:nvSpPr>
        <p:spPr>
          <a:xfrm>
            <a:off x="7653189" y="4588361"/>
            <a:ext cx="1532681" cy="854133"/>
          </a:xfrm>
          <a:prstGeom prst="rect">
            <a:avLst/>
          </a:prstGeom>
          <a:solidFill>
            <a:srgbClr val="41B6E6"/>
          </a:solidFill>
          <a:ln w="9525" cap="flat" cmpd="sng" algn="ctr">
            <a:solidFill>
              <a:schemeClr val="tx1"/>
            </a:solidFill>
            <a:prstDash val="solid"/>
          </a:ln>
          <a:effectLst>
            <a:outerShdw blurRad="40000" dist="23000" dir="5400000" rotWithShape="0">
              <a:srgbClr val="000000">
                <a:alpha val="35000"/>
              </a:srgbClr>
            </a:outerShdw>
          </a:effectLst>
        </p:spPr>
        <p:txBody>
          <a:bodyPr rtlCol="0" anchor="ctr"/>
          <a:lstStyle/>
          <a:p>
            <a:pPr marL="0" marR="0" lvl="0" indent="0" algn="ctr" defTabSz="342077" eaLnBrk="1" fontAlgn="auto" latinLnBrk="0" hangingPunct="1">
              <a:lnSpc>
                <a:spcPct val="100000"/>
              </a:lnSpc>
              <a:spcBef>
                <a:spcPct val="0"/>
              </a:spcBef>
              <a:spcAft>
                <a:spcPct val="0"/>
              </a:spcAft>
              <a:buClrTx/>
              <a:buSzTx/>
              <a:buFontTx/>
              <a:buNone/>
              <a:defRPr/>
            </a:pPr>
            <a:r>
              <a:rPr lang="en-US" sz="1000" b="1" kern="0" noProof="0">
                <a:solidFill>
                  <a:prstClr val="white"/>
                </a:solidFill>
                <a:latin typeface="Arial"/>
              </a:rPr>
              <a:t>Patient continues to receive outreach on a regular cadence</a:t>
            </a:r>
            <a:endParaRPr kumimoji="0" lang="en-US" sz="1000" b="1" i="0" u="none" strike="noStrike" kern="0" cap="none" spc="0" normalizeH="0" baseline="0" noProof="0">
              <a:ln>
                <a:noFill/>
              </a:ln>
              <a:solidFill>
                <a:prstClr val="white"/>
              </a:solidFill>
              <a:effectLst/>
              <a:uLnTx/>
              <a:uFillTx/>
              <a:latin typeface="Arial"/>
            </a:endParaRPr>
          </a:p>
        </p:txBody>
      </p:sp>
      <p:grpSp>
        <p:nvGrpSpPr>
          <p:cNvPr id="86" name="Group 85"/>
          <p:cNvGrpSpPr/>
          <p:nvPr/>
        </p:nvGrpSpPr>
        <p:grpSpPr>
          <a:xfrm>
            <a:off x="9931540" y="1923493"/>
            <a:ext cx="2081293" cy="400110"/>
            <a:chOff x="670561" y="4870271"/>
            <a:chExt cx="2058313" cy="400110"/>
          </a:xfrm>
        </p:grpSpPr>
        <p:sp>
          <p:nvSpPr>
            <p:cNvPr id="84" name="Rectangle 83"/>
            <p:cNvSpPr/>
            <p:nvPr/>
          </p:nvSpPr>
          <p:spPr>
            <a:xfrm>
              <a:off x="670561" y="4913708"/>
              <a:ext cx="434340" cy="298371"/>
            </a:xfrm>
            <a:prstGeom prst="rect">
              <a:avLst/>
            </a:prstGeom>
            <a:solidFill>
              <a:srgbClr val="00206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5" name="TextBox 84"/>
            <p:cNvSpPr txBox="1"/>
            <p:nvPr/>
          </p:nvSpPr>
          <p:spPr>
            <a:xfrm>
              <a:off x="1103620" y="4870271"/>
              <a:ext cx="1625254" cy="400110"/>
            </a:xfrm>
            <a:prstGeom prst="rect">
              <a:avLst/>
            </a:prstGeom>
            <a:noFill/>
          </p:spPr>
          <p:txBody>
            <a:bodyPr wrap="none" rtlCol="0">
              <a:spAutoFit/>
            </a:bodyPr>
            <a:lstStyle/>
            <a:p>
              <a:r>
                <a:rPr lang="en-US" sz="1000">
                  <a:latin typeface="Arial" panose="020b0604020202020204" pitchFamily="34" charset="0"/>
                  <a:cs typeface="Arial" panose="020b0604020202020204" pitchFamily="34" charset="0"/>
                </a:rPr>
                <a:t>Additional detail provided </a:t>
              </a:r>
            </a:p>
            <a:p>
              <a:r>
                <a:rPr lang="en-US" sz="1000">
                  <a:latin typeface="Arial" panose="020b0604020202020204" pitchFamily="34" charset="0"/>
                  <a:cs typeface="Arial" panose="020b0604020202020204" pitchFamily="34" charset="0"/>
                </a:rPr>
                <a:t>in following slides</a:t>
              </a:r>
            </a:p>
          </p:txBody>
        </p:sp>
      </p:grpSp>
      <p:sp>
        <p:nvSpPr>
          <p:cNvPr id="87" name="TextBox 86"/>
          <p:cNvSpPr txBox="1"/>
          <p:nvPr/>
        </p:nvSpPr>
        <p:spPr>
          <a:xfrm>
            <a:off x="1069848" y="861193"/>
            <a:ext cx="10589895" cy="646331"/>
          </a:xfrm>
          <a:prstGeom prst="rect">
            <a:avLst/>
          </a:prstGeom>
          <a:noFill/>
        </p:spPr>
        <p:txBody>
          <a:bodyPr wrap="square" rtlCol="0">
            <a:spAutoFit/>
          </a:bodyPr>
          <a:lstStyle/>
          <a:p>
            <a:r>
              <a:rPr lang="en-US"/>
              <a:t>The workflow illustrated below can be customized to align with a provider’s specific operating model</a:t>
            </a:r>
          </a:p>
        </p:txBody>
      </p:sp>
      <p:cxnSp>
        <p:nvCxnSpPr>
          <p:cNvPr id="5" name="Straight Arrow Connector 4"/>
          <p:cNvCxnSpPr>
            <a:stCxn id="26" idx="2"/>
            <a:endCxn id="82" idx="3"/>
          </p:cNvCxnSpPr>
          <p:nvPr/>
        </p:nvCxnSpPr>
        <p:spPr>
          <a:xfrm flipH="1">
            <a:off x="9185870" y="4017005"/>
            <a:ext cx="1519232" cy="998423"/>
          </a:xfrm>
          <a:prstGeom prst="straightConnector1">
            <a:avLst/>
          </a:prstGeom>
          <a:ln w="28575">
            <a:solidFill>
              <a:schemeClr val="tx1"/>
            </a:solidFill>
            <a:tailEnd type="triangl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10371502"/>
      </p:ext>
    </p:extLst>
  </p:cSld>
  <p:clrMapOvr>
    <a:masterClrMapping/>
  </p:clrMapOvr>
  <p:transition/>
  <p:timing/>
</p:sld>
</file>

<file path=ppt/slides/slide3.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Priority Patient List: Suggested Criteria</a:t>
            </a:r>
          </a:p>
        </p:txBody>
      </p:sp>
      <p:sp>
        <p:nvSpPr>
          <p:cNvPr id="3" name="Slide Number Placeholder 2"/>
          <p:cNvSpPr>
            <a:spLocks noGrp="1"/>
          </p:cNvSpPr>
          <p:nvPr>
            <p:ph type="sldNum" sz="quarter" idx="12"/>
          </p:nvPr>
        </p:nvSpPr>
        <p:spPr/>
        <p:txBody>
          <a:bodyPr/>
          <a:lstStyle/>
          <a:p>
            <a:fld id="{3FCCF984-64AA-42B4-8D2F-66BCDE3A50F4}" type="slidenum">
              <a:rPr lang="en-US" smtClean="0"/>
              <a:t>3</a:t>
            </a:fld>
            <a:endParaRPr lang="en-US"/>
          </a:p>
        </p:txBody>
      </p:sp>
      <p:sp>
        <p:nvSpPr>
          <p:cNvPr id="4" name="Title 1"/>
          <p:cNvSpPr txBox="1"/>
          <p:nvPr/>
        </p:nvSpPr>
        <p:spPr>
          <a:xfrm>
            <a:off x="1069848" y="0"/>
            <a:ext cx="10058400" cy="112826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2800" b="1" kern="1200" cap="none" baseline="0">
                <a:solidFill>
                  <a:schemeClr val="tx1"/>
                </a:solidFill>
                <a:latin typeface="+mj-lt"/>
                <a:ea typeface="+mj-ea"/>
                <a:cs typeface="+mj-cs"/>
              </a:defRPr>
            </a:lvl1pPr>
          </a:lstStyle>
          <a:p>
            <a:endParaRPr lang="en-US"/>
          </a:p>
        </p:txBody>
      </p:sp>
      <p:sp>
        <p:nvSpPr>
          <p:cNvPr id="7" name="Rounded Rectangle 6"/>
          <p:cNvSpPr/>
          <p:nvPr/>
        </p:nvSpPr>
        <p:spPr>
          <a:xfrm>
            <a:off x="684972" y="1695954"/>
            <a:ext cx="2686942" cy="3162154"/>
          </a:xfrm>
          <a:prstGeom prst="roundRect">
            <a:avLst/>
          </a:prstGeom>
          <a:solidFill>
            <a:srgbClr val="0058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u="sng">
              <a:latin typeface="Arial" panose="020b0604020202020204" pitchFamily="34" charset="0"/>
              <a:cs typeface="Arial" panose="020b0604020202020204" pitchFamily="34" charset="0"/>
            </a:endParaRPr>
          </a:p>
          <a:p>
            <a:r>
              <a:rPr lang="en-US" sz="1400" b="1">
                <a:latin typeface="Arial" panose="020b0604020202020204" pitchFamily="34" charset="0"/>
                <a:cs typeface="Arial" panose="020b0604020202020204" pitchFamily="34" charset="0"/>
              </a:rPr>
              <a:t>Filter for all patients with priority profile:</a:t>
            </a:r>
          </a:p>
          <a:p>
            <a:endParaRPr lang="en-US" sz="1400" b="1">
              <a:latin typeface="Arial" panose="020b0604020202020204" pitchFamily="34" charset="0"/>
              <a:cs typeface="Arial" panose="020b0604020202020204" pitchFamily="34" charset="0"/>
            </a:endParaRPr>
          </a:p>
          <a:p>
            <a:pPr marL="285750" indent="-285750">
              <a:buFont typeface="Wingdings" pitchFamily="2" charset="2"/>
              <a:buChar char="§"/>
            </a:pPr>
            <a:r>
              <a:rPr lang="en-US" sz="1400" b="1">
                <a:latin typeface="Arial" panose="020b0604020202020204" pitchFamily="34" charset="0"/>
                <a:cs typeface="Arial" panose="020b0604020202020204" pitchFamily="34" charset="0"/>
              </a:rPr>
              <a:t>Race/Ethnicity</a:t>
            </a:r>
          </a:p>
          <a:p>
            <a:pPr marL="742950" lvl="1" indent="-285750">
              <a:buFont typeface="Courier New" panose="02070309020205020404" pitchFamily="49" charset="0"/>
              <a:buChar char="o"/>
            </a:pPr>
            <a:r>
              <a:rPr lang="en-US" sz="1400" b="1">
                <a:latin typeface="Arial" panose="020b0604020202020204" pitchFamily="34" charset="0"/>
                <a:cs typeface="Arial" panose="020b0604020202020204" pitchFamily="34" charset="0"/>
              </a:rPr>
              <a:t>Black</a:t>
            </a:r>
          </a:p>
          <a:p>
            <a:pPr marL="742950" lvl="1" indent="-285750">
              <a:buFont typeface="Courier New" panose="02070309020205020404" pitchFamily="49" charset="0"/>
              <a:buChar char="o"/>
            </a:pPr>
            <a:r>
              <a:rPr lang="en-US" sz="1400" b="1" err="1">
                <a:latin typeface="Arial" panose="020b0604020202020204" pitchFamily="34" charset="0"/>
                <a:cs typeface="Arial" panose="020b0604020202020204" pitchFamily="34" charset="0"/>
              </a:rPr>
              <a:t>LatinX</a:t>
            </a:r>
            <a:endParaRPr lang="en-US" sz="1400" b="1">
              <a:latin typeface="Arial" panose="020b0604020202020204" pitchFamily="34" charset="0"/>
              <a:cs typeface="Arial" panose="020b0604020202020204" pitchFamily="34" charset="0"/>
            </a:endParaRPr>
          </a:p>
          <a:p>
            <a:pPr marL="285750" indent="-285750">
              <a:buFont typeface="Wingdings" pitchFamily="2" charset="2"/>
              <a:buChar char="§"/>
            </a:pPr>
            <a:r>
              <a:rPr lang="en-US" sz="1400" b="1">
                <a:latin typeface="Arial" panose="020b0604020202020204" pitchFamily="34" charset="0"/>
                <a:cs typeface="Arial" panose="020b0604020202020204" pitchFamily="34" charset="0"/>
              </a:rPr>
              <a:t>Age</a:t>
            </a:r>
          </a:p>
          <a:p>
            <a:pPr marL="742950" lvl="1" indent="-285750">
              <a:buFont typeface="Courier New" panose="02070309020205020404" pitchFamily="49" charset="0"/>
              <a:buChar char="o"/>
            </a:pPr>
            <a:r>
              <a:rPr lang="en-US" sz="1400" b="1">
                <a:latin typeface="Arial" panose="020b0604020202020204" pitchFamily="34" charset="0"/>
                <a:cs typeface="Arial" panose="020b0604020202020204" pitchFamily="34" charset="0"/>
              </a:rPr>
              <a:t>65+</a:t>
            </a:r>
          </a:p>
          <a:p>
            <a:pPr marL="285750" indent="-285750">
              <a:buFont typeface="Wingdings" pitchFamily="2" charset="2"/>
              <a:buChar char="§"/>
            </a:pPr>
            <a:r>
              <a:rPr lang="en-US" sz="1400" b="1">
                <a:latin typeface="Arial" panose="020b0604020202020204" pitchFamily="34" charset="0"/>
                <a:cs typeface="Arial" panose="020b0604020202020204" pitchFamily="34" charset="0"/>
              </a:rPr>
              <a:t>Chronic underlying conditions*</a:t>
            </a:r>
          </a:p>
          <a:p>
            <a:endParaRPr lang="en-US" sz="1400" b="1">
              <a:latin typeface="Arial" panose="020b0604020202020204" pitchFamily="34" charset="0"/>
              <a:cs typeface="Arial" panose="020b0604020202020204" pitchFamily="34" charset="0"/>
            </a:endParaRPr>
          </a:p>
          <a:p>
            <a:endParaRPr lang="en-US" sz="1400" b="1">
              <a:latin typeface="Arial" panose="020b0604020202020204" pitchFamily="34" charset="0"/>
              <a:cs typeface="Arial" panose="020b0604020202020204" pitchFamily="34" charset="0"/>
            </a:endParaRPr>
          </a:p>
          <a:p>
            <a:pPr marL="285750" indent="-285750">
              <a:buFont typeface="Wingdings" pitchFamily="2" charset="2"/>
              <a:buChar char="§"/>
            </a:pPr>
            <a:endParaRPr lang="en-US" sz="1400" b="1">
              <a:latin typeface="Arial" panose="020b0604020202020204" pitchFamily="34" charset="0"/>
              <a:cs typeface="Arial" panose="020b0604020202020204" pitchFamily="34" charset="0"/>
            </a:endParaRPr>
          </a:p>
        </p:txBody>
      </p:sp>
      <p:sp>
        <p:nvSpPr>
          <p:cNvPr id="18" name="TextBox 17"/>
          <p:cNvSpPr txBox="1"/>
          <p:nvPr/>
        </p:nvSpPr>
        <p:spPr>
          <a:xfrm>
            <a:off x="1069848" y="832750"/>
            <a:ext cx="11017377" cy="646331"/>
          </a:xfrm>
          <a:prstGeom prst="rect">
            <a:avLst/>
          </a:prstGeom>
          <a:noFill/>
        </p:spPr>
        <p:txBody>
          <a:bodyPr wrap="square" rtlCol="0">
            <a:spAutoFit/>
          </a:bodyPr>
          <a:lstStyle/>
          <a:p>
            <a:r>
              <a:rPr lang="en-US"/>
              <a:t>A prioritized list of patients for outreach can be developed by filtering each provider’s patient population by specific criteria</a:t>
            </a:r>
          </a:p>
        </p:txBody>
      </p:sp>
      <p:sp>
        <p:nvSpPr>
          <p:cNvPr id="5" name="Pentagon 4"/>
          <p:cNvSpPr/>
          <p:nvPr/>
        </p:nvSpPr>
        <p:spPr>
          <a:xfrm>
            <a:off x="7633828" y="1911774"/>
            <a:ext cx="783747" cy="2875280"/>
          </a:xfrm>
          <a:prstGeom prst="homePlate">
            <a:avLst>
              <a:gd name="adj" fmla="val 100000"/>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ounded Rectangle 15"/>
          <p:cNvSpPr/>
          <p:nvPr/>
        </p:nvSpPr>
        <p:spPr>
          <a:xfrm>
            <a:off x="4584602" y="1747148"/>
            <a:ext cx="2686942" cy="3162154"/>
          </a:xfrm>
          <a:prstGeom prst="roundRect">
            <a:avLst/>
          </a:prstGeom>
          <a:solidFill>
            <a:srgbClr val="0058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u="sng">
              <a:latin typeface="Arial" panose="020b0604020202020204" pitchFamily="34" charset="0"/>
              <a:cs typeface="Arial" panose="020b0604020202020204" pitchFamily="34" charset="0"/>
            </a:endParaRPr>
          </a:p>
          <a:p>
            <a:r>
              <a:rPr lang="en-US" sz="1400" b="1">
                <a:latin typeface="Arial" panose="020b0604020202020204" pitchFamily="34" charset="0"/>
                <a:cs typeface="Arial" panose="020b0604020202020204" pitchFamily="34" charset="0"/>
              </a:rPr>
              <a:t>Select patients in top 3-5 zip codes (with highest number of priority patients)**:</a:t>
            </a:r>
          </a:p>
          <a:p>
            <a:endParaRPr lang="en-US" sz="1400" b="1">
              <a:latin typeface="Arial" panose="020b0604020202020204" pitchFamily="34" charset="0"/>
              <a:cs typeface="Arial" panose="020b0604020202020204" pitchFamily="34" charset="0"/>
            </a:endParaRPr>
          </a:p>
          <a:p>
            <a:pPr marL="285750" indent="-285750">
              <a:lnSpc>
                <a:spcPct val="150000"/>
              </a:lnSpc>
              <a:buFont typeface="Wingdings" pitchFamily="2" charset="2"/>
              <a:buChar char="§"/>
            </a:pPr>
            <a:r>
              <a:rPr lang="en-US" sz="1400" b="1">
                <a:latin typeface="Arial" panose="020b0604020202020204" pitchFamily="34" charset="0"/>
                <a:cs typeface="Arial" panose="020b0604020202020204" pitchFamily="34" charset="0"/>
              </a:rPr>
              <a:t>Zip code #1</a:t>
            </a:r>
          </a:p>
          <a:p>
            <a:pPr marL="285750" indent="-285750">
              <a:lnSpc>
                <a:spcPct val="150000"/>
              </a:lnSpc>
              <a:buFont typeface="Wingdings" pitchFamily="2" charset="2"/>
              <a:buChar char="§"/>
            </a:pPr>
            <a:r>
              <a:rPr lang="en-US" sz="1400" b="1">
                <a:latin typeface="Arial" panose="020b0604020202020204" pitchFamily="34" charset="0"/>
                <a:cs typeface="Arial" panose="020b0604020202020204" pitchFamily="34" charset="0"/>
              </a:rPr>
              <a:t>Zip code #2</a:t>
            </a:r>
          </a:p>
          <a:p>
            <a:pPr marL="285750" indent="-285750">
              <a:lnSpc>
                <a:spcPct val="150000"/>
              </a:lnSpc>
              <a:buFont typeface="Wingdings" pitchFamily="2" charset="2"/>
              <a:buChar char="§"/>
            </a:pPr>
            <a:r>
              <a:rPr lang="en-US" sz="1400" b="1">
                <a:latin typeface="Arial" panose="020b0604020202020204" pitchFamily="34" charset="0"/>
                <a:cs typeface="Arial" panose="020b0604020202020204" pitchFamily="34" charset="0"/>
              </a:rPr>
              <a:t>Zip code #3</a:t>
            </a:r>
          </a:p>
          <a:p>
            <a:pPr marL="285750" indent="-285750">
              <a:lnSpc>
                <a:spcPct val="150000"/>
              </a:lnSpc>
              <a:buFont typeface="Wingdings" pitchFamily="2" charset="2"/>
              <a:buChar char="§"/>
            </a:pPr>
            <a:r>
              <a:rPr lang="en-US" sz="1400" b="1">
                <a:latin typeface="Arial" panose="020b0604020202020204" pitchFamily="34" charset="0"/>
                <a:cs typeface="Arial" panose="020b0604020202020204" pitchFamily="34" charset="0"/>
              </a:rPr>
              <a:t>Zip code #4</a:t>
            </a:r>
          </a:p>
          <a:p>
            <a:pPr marL="285750" indent="-285750">
              <a:lnSpc>
                <a:spcPct val="150000"/>
              </a:lnSpc>
              <a:buFont typeface="Wingdings" pitchFamily="2" charset="2"/>
              <a:buChar char="§"/>
            </a:pPr>
            <a:r>
              <a:rPr lang="en-US" sz="1400" b="1">
                <a:latin typeface="Arial" panose="020b0604020202020204" pitchFamily="34" charset="0"/>
                <a:cs typeface="Arial" panose="020b0604020202020204" pitchFamily="34" charset="0"/>
              </a:rPr>
              <a:t>Zip code #5</a:t>
            </a:r>
          </a:p>
          <a:p>
            <a:pPr marL="285750" indent="-285750">
              <a:buFont typeface="Wingdings" pitchFamily="2" charset="2"/>
              <a:buChar char="§"/>
            </a:pPr>
            <a:endParaRPr lang="en-US" sz="1400" b="1">
              <a:latin typeface="Arial" panose="020b0604020202020204" pitchFamily="34" charset="0"/>
              <a:cs typeface="Arial" panose="020b0604020202020204" pitchFamily="34" charset="0"/>
            </a:endParaRPr>
          </a:p>
        </p:txBody>
      </p:sp>
      <p:sp>
        <p:nvSpPr>
          <p:cNvPr id="6" name="Cross 5"/>
          <p:cNvSpPr/>
          <p:nvPr/>
        </p:nvSpPr>
        <p:spPr>
          <a:xfrm>
            <a:off x="3676748" y="2839965"/>
            <a:ext cx="626331" cy="629920"/>
          </a:xfrm>
          <a:prstGeom prst="plus">
            <a:avLst/>
          </a:prstGeom>
          <a:solidFill>
            <a:schemeClr val="tx1"/>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7" name="Rounded Rectangle 16"/>
          <p:cNvSpPr/>
          <p:nvPr/>
        </p:nvSpPr>
        <p:spPr>
          <a:xfrm>
            <a:off x="8779859" y="1768337"/>
            <a:ext cx="2686942" cy="3162154"/>
          </a:xfrm>
          <a:prstGeom prst="roundRect">
            <a:avLst/>
          </a:prstGeom>
          <a:solidFill>
            <a:srgbClr val="41B6E6"/>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1400" b="1" u="sng">
              <a:latin typeface="Arial" panose="020b0604020202020204" pitchFamily="34" charset="0"/>
              <a:cs typeface="Arial" panose="020b0604020202020204" pitchFamily="34" charset="0"/>
            </a:endParaRPr>
          </a:p>
          <a:p>
            <a:pPr algn="ctr"/>
            <a:r>
              <a:rPr lang="en-US" sz="2000" b="1">
                <a:latin typeface="Arial" panose="020b0604020202020204" pitchFamily="34" charset="0"/>
                <a:cs typeface="Arial" panose="020b0604020202020204" pitchFamily="34" charset="0"/>
              </a:rPr>
              <a:t>PRIORITY PATIENT LIST FOR OUTREACH</a:t>
            </a:r>
          </a:p>
          <a:p>
            <a:endParaRPr lang="en-US" sz="2000" b="1">
              <a:latin typeface="Arial" panose="020b0604020202020204" pitchFamily="34" charset="0"/>
              <a:cs typeface="Arial" panose="020b0604020202020204" pitchFamily="34" charset="0"/>
            </a:endParaRPr>
          </a:p>
          <a:p>
            <a:pPr marL="285750" indent="-285750">
              <a:buFont typeface="Wingdings" pitchFamily="2" charset="2"/>
              <a:buChar char="§"/>
            </a:pPr>
            <a:endParaRPr lang="en-US" sz="1400" b="1">
              <a:latin typeface="Arial" panose="020b0604020202020204" pitchFamily="34" charset="0"/>
              <a:cs typeface="Arial" panose="020b0604020202020204" pitchFamily="34" charset="0"/>
            </a:endParaRPr>
          </a:p>
        </p:txBody>
      </p:sp>
      <p:sp>
        <p:nvSpPr>
          <p:cNvPr id="8" name="TextBox 7"/>
          <p:cNvSpPr txBox="1"/>
          <p:nvPr/>
        </p:nvSpPr>
        <p:spPr>
          <a:xfrm>
            <a:off x="1685921" y="5274465"/>
            <a:ext cx="8826254" cy="584775"/>
          </a:xfrm>
          <a:prstGeom prst="rect">
            <a:avLst/>
          </a:prstGeom>
          <a:noFill/>
          <a:ln w="28575">
            <a:solidFill>
              <a:schemeClr val="tx1"/>
            </a:solidFill>
          </a:ln>
        </p:spPr>
        <p:txBody>
          <a:bodyPr wrap="square" rtlCol="0">
            <a:spAutoFit/>
          </a:bodyPr>
          <a:lstStyle/>
          <a:p>
            <a:r>
              <a:rPr lang="en-US" sz="1600"/>
              <a:t>*Underlying conditions include diabetes, hypertension, chronic lung disease, asthma, heart disease, kidney disease, liver disease, obesity, and immunosuppression</a:t>
            </a:r>
          </a:p>
        </p:txBody>
      </p:sp>
      <p:sp>
        <p:nvSpPr>
          <p:cNvPr id="9" name="TextBox 8"/>
          <p:cNvSpPr txBox="1"/>
          <p:nvPr/>
        </p:nvSpPr>
        <p:spPr>
          <a:xfrm>
            <a:off x="643128" y="6127045"/>
            <a:ext cx="10485120" cy="723275"/>
          </a:xfrm>
          <a:prstGeom prst="rect">
            <a:avLst/>
          </a:prstGeom>
          <a:noFill/>
        </p:spPr>
        <p:txBody>
          <a:bodyPr wrap="square" rtlCol="0">
            <a:spAutoFit/>
          </a:bodyPr>
          <a:lstStyle/>
          <a:p>
            <a:r>
              <a:rPr lang="en-US" sz="1200"/>
              <a:t>**Once outreach in those top zip codes has been completed, providers move on to patients in other Chicago zip codes and zip codes outside Chicago.</a:t>
            </a:r>
          </a:p>
          <a:p>
            <a:endParaRPr lang="en-US" sz="500"/>
          </a:p>
          <a:p>
            <a:r>
              <a:rPr lang="en-US" sz="1200"/>
              <a:t>Note: Sources for patient list may include EMR, Medicare lists, ER visits, etc.</a:t>
            </a:r>
          </a:p>
        </p:txBody>
      </p:sp>
    </p:spTree>
    <p:extLst>
      <p:ext uri="{BB962C8B-B14F-4D97-AF65-F5344CB8AC3E}">
        <p14:creationId xmlns:p14="http://schemas.microsoft.com/office/powerpoint/2010/main" val="1933654753"/>
      </p:ext>
    </p:extLst>
  </p:cSld>
  <p:clrMapOvr>
    <a:masterClrMapping/>
  </p:clrMapOvr>
  <p:transition/>
  <p:timing/>
</p:sld>
</file>

<file path=ppt/slides/slide4.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7" name="Rounded Rectangular Callout 6"/>
          <p:cNvSpPr/>
          <p:nvPr/>
        </p:nvSpPr>
        <p:spPr>
          <a:xfrm>
            <a:off x="6740435" y="1616516"/>
            <a:ext cx="5120132" cy="4987096"/>
          </a:xfrm>
          <a:prstGeom prst="wedgeRoundRectCallout">
            <a:avLst>
              <a:gd name="adj1" fmla="val -100319"/>
              <a:gd name="adj2" fmla="val 42036"/>
              <a:gd name="adj3" fmla="val 16667"/>
            </a:avLst>
          </a:prstGeom>
          <a:solidFill>
            <a:srgbClr val="005899"/>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solidFill>
            </a:endParaRPr>
          </a:p>
        </p:txBody>
      </p:sp>
      <p:sp>
        <p:nvSpPr>
          <p:cNvPr id="2" name="Title 1"/>
          <p:cNvSpPr>
            <a:spLocks noGrp="1"/>
          </p:cNvSpPr>
          <p:nvPr>
            <p:ph type="title"/>
          </p:nvPr>
        </p:nvSpPr>
        <p:spPr/>
        <p:txBody>
          <a:bodyPr/>
          <a:lstStyle/>
          <a:p>
            <a:r>
              <a:rPr lang="en-US"/>
              <a:t>Suggested Components of Screening</a:t>
            </a:r>
          </a:p>
        </p:txBody>
      </p:sp>
      <p:sp>
        <p:nvSpPr>
          <p:cNvPr id="4" name="Title 1"/>
          <p:cNvSpPr txBox="1"/>
          <p:nvPr/>
        </p:nvSpPr>
        <p:spPr>
          <a:xfrm>
            <a:off x="1069848" y="0"/>
            <a:ext cx="10058400" cy="112826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2800" b="1" kern="1200" cap="none" baseline="0">
                <a:solidFill>
                  <a:schemeClr val="tx1"/>
                </a:solidFill>
                <a:latin typeface="+mj-lt"/>
                <a:ea typeface="+mj-ea"/>
                <a:cs typeface="+mj-cs"/>
              </a:defRPr>
            </a:lvl1pPr>
          </a:lstStyle>
          <a:p>
            <a:pPr marL="0" marR="0" lvl="0" indent="0" algn="l" defTabSz="914400" rtl="0" eaLnBrk="1" fontAlgn="auto" latinLnBrk="0" hangingPunct="1">
              <a:lnSpc>
                <a:spcPct val="90000"/>
              </a:lnSpc>
              <a:spcBef>
                <a:spcPct val="0"/>
              </a:spcBef>
              <a:spcAft>
                <a:spcPct val="0"/>
              </a:spcAft>
              <a:buClrTx/>
              <a:buSzTx/>
              <a:buFontTx/>
              <a:buNone/>
              <a:defRPr/>
            </a:pPr>
            <a:endParaRPr kumimoji="0" lang="en-US" sz="2800" b="1" i="0" u="none" strike="noStrike" kern="1200" cap="none" spc="0" normalizeH="0" baseline="0" noProof="0">
              <a:ln>
                <a:noFill/>
              </a:ln>
              <a:solidFill>
                <a:prstClr val="black"/>
              </a:solidFill>
              <a:effectLst/>
              <a:uLnTx/>
              <a:uFillTx/>
              <a:latin typeface="Century Gothic"/>
              <a:ea typeface="+mj-ea"/>
              <a:cs typeface="+mj-cs"/>
            </a:endParaRPr>
          </a:p>
        </p:txBody>
      </p:sp>
      <p:pic>
        <p:nvPicPr>
          <p:cNvPr id="11" name="Picture 10"/>
          <p:cNvPicPr>
            <a:picLocks noChangeAspect="1"/>
          </p:cNvPicPr>
          <p:nvPr/>
        </p:nvPicPr>
        <p:blipFill>
          <a:blip r:embed="rId3"/>
          <a:srcRect l="27188" t="15036" r="43281" b="32454"/>
          <a:stretch>
            <a:fillRect/>
          </a:stretch>
        </p:blipFill>
        <p:spPr>
          <a:xfrm>
            <a:off x="7304938" y="2267319"/>
            <a:ext cx="4059230" cy="4059991"/>
          </a:xfrm>
          <a:prstGeom prst="rect">
            <a:avLst/>
          </a:prstGeom>
        </p:spPr>
      </p:pic>
      <p:sp>
        <p:nvSpPr>
          <p:cNvPr id="16" name="TextBox 15"/>
          <p:cNvSpPr txBox="1"/>
          <p:nvPr/>
        </p:nvSpPr>
        <p:spPr>
          <a:xfrm>
            <a:off x="1069848" y="854906"/>
            <a:ext cx="10589895" cy="646331"/>
          </a:xfrm>
          <a:prstGeom prst="rect">
            <a:avLst/>
          </a:prstGeom>
          <a:noFill/>
        </p:spPr>
        <p:txBody>
          <a:bodyPr wrap="square" rtlCol="0">
            <a:spAutoFit/>
          </a:bodyPr>
          <a:lstStyle/>
          <a:p>
            <a:r>
              <a:rPr lang="en-US"/>
              <a:t>Wellness and chronic medical condition checks are most critical; SDoH screening should be included, but may be limited </a:t>
            </a:r>
          </a:p>
        </p:txBody>
      </p:sp>
      <p:sp>
        <p:nvSpPr>
          <p:cNvPr id="12" name="Rectangle 11"/>
          <p:cNvSpPr/>
          <p:nvPr/>
        </p:nvSpPr>
        <p:spPr>
          <a:xfrm>
            <a:off x="1210487" y="1616516"/>
            <a:ext cx="5033558" cy="577873"/>
          </a:xfrm>
          <a:prstGeom prst="rect">
            <a:avLst/>
          </a:prstGeom>
          <a:solidFill>
            <a:srgbClr val="005899"/>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US" sz="1600" b="1"/>
              <a:t>Components of Screening</a:t>
            </a:r>
          </a:p>
        </p:txBody>
      </p:sp>
      <p:sp>
        <p:nvSpPr>
          <p:cNvPr id="18" name="Content Placeholder 7"/>
          <p:cNvSpPr>
            <a:spLocks noGrp="1"/>
          </p:cNvSpPr>
          <p:nvPr>
            <p:ph sz="half" idx="1"/>
          </p:nvPr>
        </p:nvSpPr>
        <p:spPr>
          <a:xfrm>
            <a:off x="1210486" y="2194389"/>
            <a:ext cx="5033559" cy="4409223"/>
          </a:xfrm>
          <a:ln>
            <a:solidFill>
              <a:srgbClr val="005899"/>
            </a:solidFill>
          </a:ln>
        </p:spPr>
        <p:txBody>
          <a:bodyPr>
            <a:normAutofit/>
          </a:bodyPr>
          <a:lstStyle/>
          <a:p>
            <a:pPr marL="0" indent="0">
              <a:spcBef>
                <a:spcPts val="600"/>
              </a:spcBef>
              <a:buClrTx/>
              <a:buNone/>
            </a:pPr>
            <a:endParaRPr lang="en-US" sz="800">
              <a:solidFill>
                <a:schemeClr val="tx1"/>
              </a:solidFill>
              <a:latin typeface="Arial" panose="020b0604020202020204" pitchFamily="34" charset="0"/>
              <a:cs typeface="Arial" panose="020b0604020202020204" pitchFamily="34" charset="0"/>
            </a:endParaRPr>
          </a:p>
          <a:p>
            <a:pPr>
              <a:spcBef>
                <a:spcPts val="600"/>
              </a:spcBef>
              <a:buClrTx/>
              <a:buFont typeface="Wingdings" pitchFamily="2" charset="2"/>
              <a:buChar char="§"/>
            </a:pPr>
            <a:r>
              <a:rPr lang="en-US" sz="1400">
                <a:solidFill>
                  <a:schemeClr val="tx1"/>
                </a:solidFill>
                <a:latin typeface="Arial" panose="020b0604020202020204" pitchFamily="34" charset="0"/>
                <a:cs typeface="Arial" panose="020b0604020202020204" pitchFamily="34" charset="0"/>
              </a:rPr>
              <a:t>COVID-19 symptom check</a:t>
            </a:r>
          </a:p>
          <a:p>
            <a:pPr>
              <a:buClrTx/>
              <a:buFont typeface="Wingdings" pitchFamily="2" charset="2"/>
              <a:buChar char="§"/>
            </a:pPr>
            <a:r>
              <a:rPr lang="en-US" sz="1400">
                <a:solidFill>
                  <a:schemeClr val="tx1"/>
                </a:solidFill>
                <a:latin typeface="Arial" panose="020b0604020202020204" pitchFamily="34" charset="0"/>
                <a:cs typeface="Arial" panose="020b0604020202020204" pitchFamily="34" charset="0"/>
              </a:rPr>
              <a:t>COVID-19 education</a:t>
            </a:r>
          </a:p>
          <a:p>
            <a:pPr lvl="1">
              <a:buClrTx/>
              <a:buFont typeface="Courier New" panose="02070309020205020404" pitchFamily="49" charset="0"/>
              <a:buChar char="o"/>
            </a:pPr>
            <a:r>
              <a:rPr lang="en-US" sz="1400">
                <a:solidFill>
                  <a:schemeClr val="tx1"/>
                </a:solidFill>
                <a:latin typeface="Arial" panose="020b0604020202020204" pitchFamily="34" charset="0"/>
                <a:cs typeface="Arial" panose="020b0604020202020204" pitchFamily="34" charset="0"/>
              </a:rPr>
              <a:t>How to reduce risk of infection </a:t>
            </a:r>
          </a:p>
          <a:p>
            <a:pPr lvl="1">
              <a:buClrTx/>
              <a:buFont typeface="Courier New" panose="02070309020205020404" pitchFamily="49" charset="0"/>
              <a:buChar char="o"/>
            </a:pPr>
            <a:r>
              <a:rPr lang="en-US" sz="1400">
                <a:solidFill>
                  <a:schemeClr val="tx1"/>
                </a:solidFill>
                <a:latin typeface="Arial" panose="020b0604020202020204" pitchFamily="34" charset="0"/>
                <a:cs typeface="Arial" panose="020b0604020202020204" pitchFamily="34" charset="0"/>
              </a:rPr>
              <a:t>Recognizing symptoms</a:t>
            </a:r>
          </a:p>
          <a:p>
            <a:pPr lvl="1">
              <a:buClrTx/>
              <a:buFont typeface="Courier New" panose="02070309020205020404" pitchFamily="49" charset="0"/>
              <a:buChar char="o"/>
            </a:pPr>
            <a:r>
              <a:rPr lang="en-US" sz="1400">
                <a:solidFill>
                  <a:schemeClr val="tx1"/>
                </a:solidFill>
                <a:latin typeface="Arial" panose="020b0604020202020204" pitchFamily="34" charset="0"/>
                <a:cs typeface="Arial" panose="020b0604020202020204" pitchFamily="34" charset="0"/>
              </a:rPr>
              <a:t>Appropriate response to symptoms, including when/how to contact their PCP</a:t>
            </a:r>
          </a:p>
          <a:p>
            <a:pPr>
              <a:buClrTx/>
              <a:buFont typeface="Wingdings" pitchFamily="2" charset="2"/>
              <a:buChar char="§"/>
            </a:pPr>
            <a:r>
              <a:rPr lang="en-US" sz="1400">
                <a:solidFill>
                  <a:schemeClr val="tx1"/>
                </a:solidFill>
                <a:latin typeface="Arial" panose="020b0604020202020204" pitchFamily="34" charset="0"/>
                <a:cs typeface="Arial" panose="020b0604020202020204" pitchFamily="34" charset="0"/>
              </a:rPr>
              <a:t>Medication check</a:t>
            </a:r>
          </a:p>
          <a:p>
            <a:pPr lvl="1">
              <a:buClrTx/>
              <a:buFont typeface="Courier New" panose="02070309020205020404" pitchFamily="49" charset="0"/>
              <a:buChar char="o"/>
            </a:pPr>
            <a:r>
              <a:rPr lang="en-US" sz="1400">
                <a:solidFill>
                  <a:schemeClr val="tx1"/>
                </a:solidFill>
                <a:latin typeface="Arial" panose="020b0604020202020204" pitchFamily="34" charset="0"/>
                <a:cs typeface="Arial" panose="020b0604020202020204" pitchFamily="34" charset="0"/>
              </a:rPr>
              <a:t>Refilling chronic medications, including behavioral health medications</a:t>
            </a:r>
          </a:p>
          <a:p>
            <a:pPr>
              <a:buClrTx/>
              <a:buFont typeface="Wingdings" pitchFamily="2" charset="2"/>
              <a:buChar char="§"/>
            </a:pPr>
            <a:r>
              <a:rPr lang="en-US" sz="1400">
                <a:solidFill>
                  <a:schemeClr val="tx1"/>
                </a:solidFill>
                <a:latin typeface="Arial" panose="020b0604020202020204" pitchFamily="34" charset="0"/>
                <a:cs typeface="Arial" panose="020b0604020202020204" pitchFamily="34" charset="0"/>
              </a:rPr>
              <a:t>Home management of chronic conditions, e.g.,</a:t>
            </a:r>
          </a:p>
          <a:p>
            <a:pPr lvl="1">
              <a:buClrTx/>
              <a:buFont typeface="Courier New" panose="02070309020205020404" pitchFamily="49" charset="0"/>
              <a:buChar char="o"/>
            </a:pPr>
            <a:r>
              <a:rPr lang="en-US" sz="1400">
                <a:solidFill>
                  <a:schemeClr val="tx1"/>
                </a:solidFill>
                <a:latin typeface="Arial" panose="020b0604020202020204" pitchFamily="34" charset="0"/>
                <a:cs typeface="Arial" panose="020b0604020202020204" pitchFamily="34" charset="0"/>
              </a:rPr>
              <a:t>Supplies: Home BP monitor; glucometer</a:t>
            </a:r>
          </a:p>
          <a:p>
            <a:pPr lvl="1">
              <a:buClrTx/>
              <a:buFont typeface="Courier New" panose="02070309020205020404" pitchFamily="49" charset="0"/>
              <a:buChar char="o"/>
            </a:pPr>
            <a:r>
              <a:rPr lang="en-US" sz="1400">
                <a:solidFill>
                  <a:schemeClr val="tx1"/>
                </a:solidFill>
                <a:latin typeface="Arial" panose="020b0604020202020204" pitchFamily="34" charset="0"/>
                <a:cs typeface="Arial" panose="020b0604020202020204" pitchFamily="34" charset="0"/>
              </a:rPr>
              <a:t>Follow-up: Internet; phone</a:t>
            </a:r>
          </a:p>
          <a:p>
            <a:pPr>
              <a:buClrTx/>
              <a:buFont typeface="Wingdings" pitchFamily="2" charset="2"/>
              <a:buChar char="§"/>
            </a:pPr>
            <a:r>
              <a:rPr lang="en-US" sz="1400">
                <a:solidFill>
                  <a:schemeClr val="tx1"/>
                </a:solidFill>
                <a:latin typeface="Arial" panose="020b0604020202020204" pitchFamily="34" charset="0"/>
                <a:cs typeface="Arial" panose="020b0604020202020204" pitchFamily="34" charset="0"/>
              </a:rPr>
              <a:t>Screening for depression, anxiety, and                    domestic violence</a:t>
            </a:r>
          </a:p>
          <a:p>
            <a:pPr>
              <a:buClrTx/>
              <a:buFont typeface="Wingdings" pitchFamily="2" charset="2"/>
              <a:buChar char="§"/>
            </a:pPr>
            <a:r>
              <a:rPr lang="en-US" sz="1400" err="1">
                <a:solidFill>
                  <a:schemeClr val="tx1"/>
                </a:solidFill>
                <a:latin typeface="Arial" panose="020b0604020202020204" pitchFamily="34" charset="0"/>
                <a:cs typeface="Arial" panose="020b0604020202020204" pitchFamily="34" charset="0"/>
              </a:rPr>
              <a:t>SDoH screening (may be limited)</a:t>
            </a:r>
          </a:p>
          <a:p>
            <a:pPr>
              <a:buClrTx/>
              <a:buFont typeface="Wingdings" pitchFamily="2" charset="2"/>
              <a:buChar char="§"/>
            </a:pPr>
            <a:endParaRPr lang="en-US" sz="1400">
              <a:solidFill>
                <a:schemeClr val="tx1"/>
              </a:solidFill>
              <a:latin typeface="Arial" panose="020b0604020202020204" pitchFamily="34" charset="0"/>
              <a:cs typeface="Arial" panose="020b0604020202020204" pitchFamily="34" charset="0"/>
            </a:endParaRPr>
          </a:p>
          <a:p>
            <a:pPr>
              <a:buClrTx/>
              <a:buFont typeface="Wingdings" pitchFamily="2" charset="2"/>
              <a:buChar char="§"/>
            </a:pPr>
            <a:endParaRPr lang="en-US" sz="1400">
              <a:solidFill>
                <a:schemeClr val="tx1"/>
              </a:solidFill>
              <a:latin typeface="Arial" panose="020b0604020202020204" pitchFamily="34" charset="0"/>
              <a:cs typeface="Arial" panose="020b0604020202020204" pitchFamily="34" charset="0"/>
            </a:endParaRPr>
          </a:p>
          <a:p>
            <a:pPr>
              <a:buClrTx/>
              <a:buFont typeface="Wingdings" pitchFamily="2" charset="2"/>
              <a:buChar char="§"/>
            </a:pPr>
            <a:endParaRPr lang="en-US" sz="1400">
              <a:solidFill>
                <a:schemeClr val="tx1"/>
              </a:solidFill>
              <a:latin typeface="Arial" panose="020b0604020202020204" pitchFamily="34" charset="0"/>
              <a:cs typeface="Arial" panose="020b0604020202020204" pitchFamily="34" charset="0"/>
            </a:endParaRPr>
          </a:p>
          <a:p>
            <a:pPr>
              <a:buClrTx/>
              <a:buFont typeface="Wingdings" pitchFamily="2" charset="2"/>
              <a:buChar char="§"/>
            </a:pPr>
            <a:endParaRPr lang="en-US" sz="1400">
              <a:solidFill>
                <a:schemeClr val="tx1"/>
              </a:solidFill>
              <a:latin typeface="Arial" panose="020b0604020202020204" pitchFamily="34" charset="0"/>
              <a:cs typeface="Arial" panose="020b0604020202020204" pitchFamily="34" charset="0"/>
            </a:endParaRPr>
          </a:p>
          <a:p>
            <a:pPr>
              <a:buClrTx/>
              <a:buFont typeface="Wingdings" pitchFamily="2" charset="2"/>
              <a:buChar char="§"/>
            </a:pPr>
            <a:endParaRPr lang="en-US" sz="1400">
              <a:solidFill>
                <a:schemeClr val="tx1"/>
              </a:solidFill>
              <a:latin typeface="Arial" panose="020b0604020202020204" pitchFamily="34" charset="0"/>
              <a:cs typeface="Arial" panose="020b0604020202020204" pitchFamily="34" charset="0"/>
            </a:endParaRPr>
          </a:p>
          <a:p>
            <a:pPr>
              <a:buClrTx/>
              <a:buFont typeface="Wingdings" pitchFamily="2" charset="2"/>
              <a:buChar char="§"/>
            </a:pPr>
            <a:endParaRPr lang="en-US" sz="1400">
              <a:solidFill>
                <a:schemeClr val="tx1"/>
              </a:solidFill>
              <a:latin typeface="Arial" panose="020b0604020202020204" pitchFamily="34" charset="0"/>
              <a:cs typeface="Arial" panose="020b0604020202020204" pitchFamily="34" charset="0"/>
            </a:endParaRPr>
          </a:p>
          <a:p>
            <a:pPr>
              <a:buClrTx/>
              <a:buFont typeface="Wingdings" pitchFamily="2" charset="2"/>
              <a:buChar char="§"/>
            </a:pPr>
            <a:endParaRPr lang="en-US" sz="1400">
              <a:solidFill>
                <a:schemeClr val="tx1"/>
              </a:solidFill>
              <a:latin typeface="Arial" panose="020b0604020202020204" pitchFamily="34" charset="0"/>
              <a:cs typeface="Arial" panose="020b0604020202020204" pitchFamily="34" charset="0"/>
            </a:endParaRPr>
          </a:p>
          <a:p>
            <a:pPr>
              <a:buClrTx/>
              <a:buFont typeface="Wingdings" pitchFamily="2" charset="2"/>
              <a:buChar char="§"/>
            </a:pPr>
            <a:endParaRPr lang="en-US" sz="1400">
              <a:solidFill>
                <a:schemeClr val="tx1"/>
              </a:solidFill>
              <a:latin typeface="Arial" panose="020b0604020202020204" pitchFamily="34" charset="0"/>
              <a:cs typeface="Arial" panose="020b0604020202020204" pitchFamily="34" charset="0"/>
            </a:endParaRPr>
          </a:p>
          <a:p>
            <a:pPr>
              <a:buClrTx/>
              <a:buFont typeface="Wingdings" pitchFamily="2" charset="2"/>
              <a:buChar char="§"/>
            </a:pPr>
            <a:endParaRPr lang="en-US" sz="1400">
              <a:solidFill>
                <a:schemeClr val="tx1"/>
              </a:solidFill>
              <a:latin typeface="Arial" panose="020b0604020202020204" pitchFamily="34" charset="0"/>
              <a:cs typeface="Arial" panose="020b0604020202020204" pitchFamily="34" charset="0"/>
            </a:endParaRPr>
          </a:p>
          <a:p>
            <a:pPr>
              <a:buClrTx/>
              <a:buFont typeface="Wingdings" pitchFamily="2" charset="2"/>
              <a:buChar char="§"/>
            </a:pPr>
            <a:endParaRPr lang="en-US" sz="1400">
              <a:solidFill>
                <a:schemeClr val="tx1"/>
              </a:solidFill>
              <a:latin typeface="Arial" panose="020b0604020202020204" pitchFamily="34" charset="0"/>
              <a:cs typeface="Arial" panose="020b0604020202020204" pitchFamily="34" charset="0"/>
            </a:endParaRPr>
          </a:p>
          <a:p>
            <a:pPr>
              <a:buClrTx/>
              <a:buFont typeface="Wingdings" pitchFamily="2" charset="2"/>
              <a:buChar char="§"/>
            </a:pPr>
            <a:endParaRPr lang="en-US" sz="1400">
              <a:solidFill>
                <a:schemeClr val="tx1"/>
              </a:solidFill>
              <a:latin typeface="Arial" panose="020b0604020202020204" pitchFamily="34" charset="0"/>
              <a:cs typeface="Arial" panose="020b0604020202020204" pitchFamily="34" charset="0"/>
            </a:endParaRPr>
          </a:p>
          <a:p>
            <a:pPr>
              <a:buClrTx/>
              <a:buFont typeface="Wingdings" pitchFamily="2" charset="2"/>
              <a:buChar char="§"/>
            </a:pPr>
            <a:endParaRPr lang="en-US" sz="1400">
              <a:solidFill>
                <a:schemeClr val="tx1"/>
              </a:solidFill>
              <a:latin typeface="Arial" panose="020b0604020202020204" pitchFamily="34" charset="0"/>
              <a:cs typeface="Arial" panose="020b0604020202020204" pitchFamily="34" charset="0"/>
            </a:endParaRPr>
          </a:p>
          <a:p>
            <a:pPr>
              <a:buClrTx/>
              <a:buFont typeface="Wingdings" pitchFamily="2" charset="2"/>
              <a:buChar char="§"/>
            </a:pPr>
            <a:endParaRPr lang="en-US" sz="1400">
              <a:solidFill>
                <a:schemeClr val="tx1"/>
              </a:solidFill>
              <a:latin typeface="Arial" panose="020b0604020202020204" pitchFamily="34" charset="0"/>
              <a:cs typeface="Arial" panose="020b0604020202020204" pitchFamily="34" charset="0"/>
            </a:endParaRPr>
          </a:p>
          <a:p>
            <a:pPr>
              <a:buClrTx/>
              <a:buFont typeface="Wingdings" pitchFamily="2" charset="2"/>
              <a:buChar char="§"/>
            </a:pPr>
            <a:endParaRPr lang="en-US" sz="1400">
              <a:solidFill>
                <a:schemeClr val="tx1"/>
              </a:solidFill>
              <a:latin typeface="Arial" panose="020b0604020202020204" pitchFamily="34" charset="0"/>
              <a:cs typeface="Arial" panose="020b0604020202020204" pitchFamily="34" charset="0"/>
            </a:endParaRPr>
          </a:p>
          <a:p>
            <a:pPr marL="0" indent="0">
              <a:buNone/>
            </a:pPr>
            <a:endParaRPr lang="en-US" sz="1400">
              <a:latin typeface="Arial" panose="020b0604020202020204" pitchFamily="34" charset="0"/>
              <a:cs typeface="Arial" panose="020b0604020202020204" pitchFamily="34" charset="0"/>
            </a:endParaRPr>
          </a:p>
        </p:txBody>
      </p:sp>
      <p:sp>
        <p:nvSpPr>
          <p:cNvPr id="8" name="TextBox 7"/>
          <p:cNvSpPr txBox="1"/>
          <p:nvPr/>
        </p:nvSpPr>
        <p:spPr>
          <a:xfrm>
            <a:off x="7116771" y="1748263"/>
            <a:ext cx="4435564" cy="338554"/>
          </a:xfrm>
          <a:prstGeom prst="rect">
            <a:avLst/>
          </a:prstGeom>
          <a:noFill/>
        </p:spPr>
        <p:txBody>
          <a:bodyPr wrap="square" rtlCol="0">
            <a:spAutoFit/>
          </a:bodyPr>
          <a:lstStyle/>
          <a:p>
            <a:r>
              <a:rPr lang="en-US" sz="1600" b="1">
                <a:solidFill>
                  <a:schemeClr val="bg1"/>
                </a:solidFill>
              </a:rPr>
              <a:t>Sample Comprehensive SDoH Screening</a:t>
            </a:r>
          </a:p>
        </p:txBody>
      </p:sp>
    </p:spTree>
    <p:extLst>
      <p:ext uri="{BB962C8B-B14F-4D97-AF65-F5344CB8AC3E}">
        <p14:creationId xmlns:p14="http://schemas.microsoft.com/office/powerpoint/2010/main" val="2305962748"/>
      </p:ext>
    </p:extLst>
  </p:cSld>
  <p:clrMapOvr>
    <a:masterClrMapping/>
  </p:clrMapOvr>
  <p:transition/>
  <p:timing/>
</p:sld>
</file>

<file path=ppt/slides/slide5.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Suggested Roles and Responsibilities</a:t>
            </a:r>
          </a:p>
        </p:txBody>
      </p:sp>
      <p:sp>
        <p:nvSpPr>
          <p:cNvPr id="3" name="Slide Number Placeholder 2"/>
          <p:cNvSpPr>
            <a:spLocks noGrp="1"/>
          </p:cNvSpPr>
          <p:nvPr>
            <p:ph type="sldNum" sz="quarter" idx="12"/>
          </p:nvPr>
        </p:nvSpPr>
        <p:spPr/>
        <p:txBody>
          <a:bodyPr/>
          <a:lstStyle/>
          <a:p>
            <a:fld id="{3FCCF984-64AA-42B4-8D2F-66BCDE3A50F4}" type="slidenum">
              <a:rPr lang="en-US" smtClean="0"/>
              <a:t>5</a:t>
            </a:fld>
            <a:endParaRPr lang="en-US"/>
          </a:p>
        </p:txBody>
      </p:sp>
      <p:sp>
        <p:nvSpPr>
          <p:cNvPr id="4" name="Title 1"/>
          <p:cNvSpPr txBox="1"/>
          <p:nvPr/>
        </p:nvSpPr>
        <p:spPr>
          <a:xfrm>
            <a:off x="1069848" y="0"/>
            <a:ext cx="10058400" cy="112826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2800" b="1" kern="1200" cap="none" baseline="0">
                <a:solidFill>
                  <a:schemeClr val="tx1"/>
                </a:solidFill>
                <a:latin typeface="+mj-lt"/>
                <a:ea typeface="+mj-ea"/>
                <a:cs typeface="+mj-cs"/>
              </a:defRPr>
            </a:lvl1pPr>
          </a:lstStyle>
          <a:p>
            <a:endParaRPr lang="en-US"/>
          </a:p>
        </p:txBody>
      </p:sp>
      <p:sp>
        <p:nvSpPr>
          <p:cNvPr id="5" name="Rectangle 4"/>
          <p:cNvSpPr/>
          <p:nvPr/>
        </p:nvSpPr>
        <p:spPr>
          <a:xfrm>
            <a:off x="1069848" y="1849132"/>
            <a:ext cx="10399547" cy="3754874"/>
          </a:xfrm>
          <a:prstGeom prst="rect">
            <a:avLst/>
          </a:prstGeom>
        </p:spPr>
        <p:txBody>
          <a:bodyPr wrap="square">
            <a:spAutoFit/>
          </a:bodyPr>
          <a:lstStyle/>
          <a:p>
            <a:r>
              <a:rPr lang="en-US" sz="1400" b="1">
                <a:solidFill>
                  <a:srgbClr val="005899"/>
                </a:solidFill>
                <a:latin typeface="Arial" panose="020b0604020202020204" pitchFamily="34" charset="0"/>
                <a:cs typeface="Arial" panose="020b0604020202020204" pitchFamily="34" charset="0"/>
              </a:rPr>
              <a:t>Outreach Lead</a:t>
            </a:r>
          </a:p>
          <a:p>
            <a:pPr lvl="1"/>
            <a:r>
              <a:rPr lang="en-US" sz="1400">
                <a:latin typeface="Arial" panose="020b0604020202020204" pitchFamily="34" charset="0"/>
                <a:cs typeface="Arial" panose="020b0604020202020204" pitchFamily="34" charset="0"/>
              </a:rPr>
              <a:t>Outreach lead is main RERR point of contact and coordinates outreach efforts across teams. As POC, outreach lead provides regular reporting on agreed-upon metrics, as well as key trends and concerns identified during outreach.</a:t>
            </a:r>
          </a:p>
          <a:p>
            <a:endParaRPr lang="en-US" sz="1400">
              <a:latin typeface="Arial" panose="020b0604020202020204" pitchFamily="34" charset="0"/>
              <a:cs typeface="Arial" panose="020b0604020202020204" pitchFamily="34" charset="0"/>
            </a:endParaRPr>
          </a:p>
          <a:p>
            <a:r>
              <a:rPr lang="en-US" sz="1400" b="1">
                <a:solidFill>
                  <a:srgbClr val="005899"/>
                </a:solidFill>
                <a:latin typeface="Arial" panose="020b0604020202020204" pitchFamily="34" charset="0"/>
                <a:cs typeface="Arial" panose="020b0604020202020204" pitchFamily="34" charset="0"/>
              </a:rPr>
              <a:t>Outreach Team</a:t>
            </a:r>
          </a:p>
          <a:p>
            <a:pPr lvl="1"/>
            <a:r>
              <a:rPr lang="en-US" sz="1400">
                <a:latin typeface="Arial" panose="020b0604020202020204" pitchFamily="34" charset="0"/>
                <a:cs typeface="Arial" panose="020b0604020202020204" pitchFamily="34" charset="0"/>
              </a:rPr>
              <a:t>Outreach team – comprised of MAs, care managers, CHWs, care coordinators, etc. – conducts preliminary outreach to priority patients; once contact has been made, outreach team conducts screening. Based on screening, outreach team </a:t>
            </a:r>
            <a:r>
              <a:rPr lang="en-US" sz="1400">
                <a:solidFill>
                  <a:srgbClr val="222222"/>
                </a:solidFill>
                <a:latin typeface="Arial" panose="020b0604020202020204" pitchFamily="34" charset="0"/>
                <a:cs typeface="Arial" panose="020b0604020202020204" pitchFamily="34" charset="0"/>
              </a:rPr>
              <a:t>provides patients with referrals to other care team members and connects patients to community resources.</a:t>
            </a:r>
            <a:endParaRPr lang="en-US" sz="1400">
              <a:latin typeface="Arial" panose="020b0604020202020204" pitchFamily="34" charset="0"/>
              <a:cs typeface="Arial" panose="020b0604020202020204" pitchFamily="34" charset="0"/>
            </a:endParaRPr>
          </a:p>
          <a:p>
            <a:pPr lvl="1"/>
            <a:endParaRPr lang="en-US" sz="1400">
              <a:latin typeface="Arial" panose="020b0604020202020204" pitchFamily="34" charset="0"/>
              <a:cs typeface="Arial" panose="020b0604020202020204" pitchFamily="34" charset="0"/>
            </a:endParaRPr>
          </a:p>
          <a:p>
            <a:r>
              <a:rPr lang="en-US" sz="1400" b="1">
                <a:solidFill>
                  <a:srgbClr val="005899"/>
                </a:solidFill>
                <a:latin typeface="Arial" panose="020b0604020202020204" pitchFamily="34" charset="0"/>
                <a:cs typeface="Arial" panose="020b0604020202020204" pitchFamily="34" charset="0"/>
              </a:rPr>
              <a:t>Nursing Team</a:t>
            </a:r>
          </a:p>
          <a:p>
            <a:pPr lvl="1"/>
            <a:r>
              <a:rPr lang="en-US" sz="1400">
                <a:latin typeface="Arial" panose="020b0604020202020204" pitchFamily="34" charset="0"/>
                <a:cs typeface="Arial" panose="020b0604020202020204" pitchFamily="34" charset="0"/>
              </a:rPr>
              <a:t>Nursing team </a:t>
            </a:r>
            <a:r>
              <a:rPr lang="en-US" sz="1400">
                <a:solidFill>
                  <a:srgbClr val="222222"/>
                </a:solidFill>
                <a:latin typeface="Arial" panose="020b0604020202020204" pitchFamily="34" charset="0"/>
                <a:cs typeface="Arial" panose="020b0604020202020204" pitchFamily="34" charset="0"/>
              </a:rPr>
              <a:t>receives referrals for medication refills and for patients with symptoms who are in need of telehealth or face-to-face appointments. Nursing team may refer patients to primary care providers and others, particularly for patients who have hypertension, diabetes, asthma, COPD, and heart disease.</a:t>
            </a:r>
            <a:endParaRPr lang="en-US" sz="1400">
              <a:latin typeface="Arial" panose="020b0604020202020204" pitchFamily="34" charset="0"/>
              <a:cs typeface="Arial" panose="020b0604020202020204" pitchFamily="34" charset="0"/>
            </a:endParaRPr>
          </a:p>
          <a:p>
            <a:pPr lvl="1"/>
            <a:endParaRPr lang="en-US" sz="1400">
              <a:latin typeface="Arial" panose="020b0604020202020204" pitchFamily="34" charset="0"/>
              <a:cs typeface="Arial" panose="020b0604020202020204" pitchFamily="34" charset="0"/>
            </a:endParaRPr>
          </a:p>
          <a:p>
            <a:r>
              <a:rPr lang="en-US" sz="1400" b="1">
                <a:solidFill>
                  <a:srgbClr val="005899"/>
                </a:solidFill>
                <a:latin typeface="Arial" panose="020b0604020202020204" pitchFamily="34" charset="0"/>
                <a:cs typeface="Arial" panose="020b0604020202020204" pitchFamily="34" charset="0"/>
              </a:rPr>
              <a:t>Social Work Team</a:t>
            </a:r>
          </a:p>
          <a:p>
            <a:pPr lvl="1"/>
            <a:r>
              <a:rPr lang="en-US" sz="1400">
                <a:latin typeface="Arial" panose="020b0604020202020204" pitchFamily="34" charset="0"/>
                <a:cs typeface="Arial" panose="020b0604020202020204" pitchFamily="34" charset="0"/>
              </a:rPr>
              <a:t>Social work team receives referrals for </a:t>
            </a:r>
            <a:r>
              <a:rPr lang="en-US" sz="1400">
                <a:solidFill>
                  <a:srgbClr val="222222"/>
                </a:solidFill>
                <a:latin typeface="Arial" panose="020b0604020202020204" pitchFamily="34" charset="0"/>
              </a:rPr>
              <a:t>patients who score high for depression or anxiety, or who have very complex needs that can’t be addressed by the initial caller. Social work team may refer patients to behavioral health providers and others.</a:t>
            </a:r>
            <a:endParaRPr lang="en-US" sz="1400">
              <a:latin typeface="Arial" panose="020b0604020202020204" pitchFamily="34" charset="0"/>
              <a:cs typeface="Arial" panose="020b0604020202020204" pitchFamily="34" charset="0"/>
            </a:endParaRPr>
          </a:p>
        </p:txBody>
      </p:sp>
      <p:sp>
        <p:nvSpPr>
          <p:cNvPr id="12" name="TextBox 11"/>
          <p:cNvSpPr txBox="1"/>
          <p:nvPr/>
        </p:nvSpPr>
        <p:spPr>
          <a:xfrm>
            <a:off x="1069848" y="861193"/>
            <a:ext cx="10589895" cy="646331"/>
          </a:xfrm>
          <a:prstGeom prst="rect">
            <a:avLst/>
          </a:prstGeom>
          <a:noFill/>
        </p:spPr>
        <p:txBody>
          <a:bodyPr wrap="square" rtlCol="0">
            <a:spAutoFit/>
          </a:bodyPr>
          <a:lstStyle/>
          <a:p>
            <a:r>
              <a:rPr lang="en-US"/>
              <a:t>Successful implementation of targeted outreach will require collaboration across multiple care teams, with different roles and responsibilities</a:t>
            </a:r>
          </a:p>
        </p:txBody>
      </p:sp>
    </p:spTree>
    <p:extLst>
      <p:ext uri="{BB962C8B-B14F-4D97-AF65-F5344CB8AC3E}">
        <p14:creationId xmlns:p14="http://schemas.microsoft.com/office/powerpoint/2010/main" val="2442110788"/>
      </p:ext>
    </p:extLst>
  </p:cSld>
  <p:clrMapOvr>
    <a:masterClrMapping/>
  </p:clrMapOvr>
  <p:transition/>
  <p:timing/>
</p:sld>
</file>

<file path=ppt/slides/slide6.xml><?xml version="1.0" encoding="utf-8"?>
<p:sld xmlns:a="http://schemas.openxmlformats.org/drawingml/2006/main" xmlns:r="http://schemas.openxmlformats.org/officeDocument/2006/relationships" xmlns:p14="http://schemas.microsoft.com/office/powerpoint/2010/main" xmlns:a14="http://schemas.microsoft.com/office/drawing/2010/main" xmlns:p15="http://schemas.microsoft.com/office/powerpoint/2012/main" xmlns:p159="http://schemas.microsoft.com/office/powerpoint/2015/09/main" xmlns:p="http://schemas.openxmlformats.org/presentationml/2006/main">
  <p:cSld>
    <p:spTree>
      <p:nvGrpSpPr>
        <p:cNvPr id="1" name=""/>
        <p:cNvGrpSpPr/>
        <p:nvPr/>
      </p:nvGrpSpPr>
      <p:grpSpPr>
        <a:xfrm>
          <a:off x="0" y="0"/>
          <a:ext cx="0" cy="0"/>
        </a:xfrm>
      </p:grpSpPr>
      <p:sp>
        <p:nvSpPr>
          <p:cNvPr id="2" name="Title 1"/>
          <p:cNvSpPr>
            <a:spLocks noGrp="1"/>
          </p:cNvSpPr>
          <p:nvPr>
            <p:ph type="title"/>
          </p:nvPr>
        </p:nvSpPr>
        <p:spPr/>
        <p:txBody>
          <a:bodyPr/>
          <a:lstStyle/>
          <a:p>
            <a:r>
              <a:rPr lang="en-US"/>
              <a:t>Metrics and Reporting</a:t>
            </a:r>
          </a:p>
        </p:txBody>
      </p:sp>
      <p:sp>
        <p:nvSpPr>
          <p:cNvPr id="3" name="Slide Number Placeholder 2"/>
          <p:cNvSpPr>
            <a:spLocks noGrp="1"/>
          </p:cNvSpPr>
          <p:nvPr>
            <p:ph type="sldNum" sz="quarter" idx="12"/>
          </p:nvPr>
        </p:nvSpPr>
        <p:spPr/>
        <p:txBody>
          <a:bodyPr/>
          <a:lstStyle/>
          <a:p>
            <a:fld id="{3FCCF984-64AA-42B4-8D2F-66BCDE3A50F4}" type="slidenum">
              <a:rPr lang="en-US" smtClean="0"/>
              <a:t>6</a:t>
            </a:fld>
            <a:endParaRPr lang="en-US"/>
          </a:p>
        </p:txBody>
      </p:sp>
      <p:sp>
        <p:nvSpPr>
          <p:cNvPr id="4" name="Title 1"/>
          <p:cNvSpPr txBox="1"/>
          <p:nvPr/>
        </p:nvSpPr>
        <p:spPr>
          <a:xfrm>
            <a:off x="1069848" y="0"/>
            <a:ext cx="10058400" cy="1128268"/>
          </a:xfrm>
          <a:prstGeom prst="rect">
            <a:avLst/>
          </a:prstGeom>
        </p:spPr>
        <p:txBody>
          <a:bodyPr vert="horz" lIns="91440" tIns="45720" rIns="91440" bIns="45720" rtlCol="0" anchor="ctr">
            <a:normAutofit/>
          </a:bodyPr>
          <a:lstStyle>
            <a:lvl1pPr algn="l" defTabSz="914400" rtl="0" eaLnBrk="1" latinLnBrk="0" hangingPunct="1">
              <a:lnSpc>
                <a:spcPct val="90000"/>
              </a:lnSpc>
              <a:spcBef>
                <a:spcPct val="0"/>
              </a:spcBef>
              <a:buNone/>
              <a:defRPr sz="2800" b="1" kern="1200" cap="none" baseline="0">
                <a:solidFill>
                  <a:schemeClr val="tx1"/>
                </a:solidFill>
                <a:latin typeface="+mj-lt"/>
                <a:ea typeface="+mj-ea"/>
                <a:cs typeface="+mj-cs"/>
              </a:defRPr>
            </a:lvl1pPr>
          </a:lstStyle>
          <a:p>
            <a:endParaRPr lang="en-US"/>
          </a:p>
        </p:txBody>
      </p:sp>
      <p:graphicFrame>
        <p:nvGraphicFramePr>
          <p:cNvPr id="5" name="Table 4"/>
          <p:cNvGraphicFramePr>
            <a:graphicFrameLocks noGrp="1"/>
          </p:cNvGraphicFramePr>
          <p:nvPr>
            <p:extLst>
              <p:ext uri="{D42A27DB-BD31-4B8C-83A1-F6EECF244321}">
                <p14:modId xmlns:p14="http://schemas.microsoft.com/office/powerpoint/2010/main" val="1532445880"/>
              </p:ext>
            </p:extLst>
          </p:nvPr>
        </p:nvGraphicFramePr>
        <p:xfrm>
          <a:off x="971504" y="2008511"/>
          <a:ext cx="10778042" cy="3735342"/>
        </p:xfrm>
        <a:graphic>
          <a:graphicData uri="http://schemas.openxmlformats.org/drawingml/2006/table">
            <a:tbl>
              <a:tblPr firstRow="1" bandRow="1">
                <a:tableStyleId>{073A0DAA-6AF3-43AB-8588-CEC1D06C72B9}</a:tableStyleId>
              </a:tblPr>
              <a:tblGrid>
                <a:gridCol w="2780226">
                  <a:extLst>
                    <a:ext uri="{9D8B030D-6E8A-4147-A177-3AD203B41FA5}">
                      <a16:colId xmlns:a16="http://schemas.microsoft.com/office/drawing/2014/main" val="467463268"/>
                    </a:ext>
                  </a:extLst>
                </a:gridCol>
                <a:gridCol w="999727">
                  <a:extLst>
                    <a:ext uri="{9D8B030D-6E8A-4147-A177-3AD203B41FA5}">
                      <a16:colId xmlns:a16="http://schemas.microsoft.com/office/drawing/2014/main" val="3963169329"/>
                    </a:ext>
                  </a:extLst>
                </a:gridCol>
                <a:gridCol w="999727">
                  <a:extLst>
                    <a:ext uri="{9D8B030D-6E8A-4147-A177-3AD203B41FA5}">
                      <a16:colId xmlns:a16="http://schemas.microsoft.com/office/drawing/2014/main" val="2981246035"/>
                    </a:ext>
                  </a:extLst>
                </a:gridCol>
                <a:gridCol w="999727">
                  <a:extLst>
                    <a:ext uri="{9D8B030D-6E8A-4147-A177-3AD203B41FA5}">
                      <a16:colId xmlns:a16="http://schemas.microsoft.com/office/drawing/2014/main" val="3766130421"/>
                    </a:ext>
                  </a:extLst>
                </a:gridCol>
                <a:gridCol w="999727">
                  <a:extLst>
                    <a:ext uri="{9D8B030D-6E8A-4147-A177-3AD203B41FA5}">
                      <a16:colId xmlns:a16="http://schemas.microsoft.com/office/drawing/2014/main" val="3816361291"/>
                    </a:ext>
                  </a:extLst>
                </a:gridCol>
                <a:gridCol w="999727">
                  <a:extLst>
                    <a:ext uri="{9D8B030D-6E8A-4147-A177-3AD203B41FA5}">
                      <a16:colId xmlns:a16="http://schemas.microsoft.com/office/drawing/2014/main" val="1316667826"/>
                    </a:ext>
                  </a:extLst>
                </a:gridCol>
                <a:gridCol w="999727">
                  <a:extLst>
                    <a:ext uri="{9D8B030D-6E8A-4147-A177-3AD203B41FA5}">
                      <a16:colId xmlns:a16="http://schemas.microsoft.com/office/drawing/2014/main" val="2232375833"/>
                    </a:ext>
                  </a:extLst>
                </a:gridCol>
                <a:gridCol w="999727">
                  <a:extLst>
                    <a:ext uri="{9D8B030D-6E8A-4147-A177-3AD203B41FA5}">
                      <a16:colId xmlns:a16="http://schemas.microsoft.com/office/drawing/2014/main" val="2560054907"/>
                    </a:ext>
                  </a:extLst>
                </a:gridCol>
                <a:gridCol w="999727">
                  <a:extLst>
                    <a:ext uri="{9D8B030D-6E8A-4147-A177-3AD203B41FA5}">
                      <a16:colId xmlns:a16="http://schemas.microsoft.com/office/drawing/2014/main" val="2956077481"/>
                    </a:ext>
                  </a:extLst>
                </a:gridCol>
              </a:tblGrid>
              <a:tr h="709580">
                <a:tc>
                  <a:txBody>
                    <a:bodyPr vert="horz" wrap="square"/>
                    <a:lstStyle/>
                    <a:p>
                      <a:pPr algn="ctr"/>
                      <a:r>
                        <a:rPr lang="en-US" sz="1200">
                          <a:latin typeface="+mn-lt"/>
                          <a:cs typeface="Arial" panose="020b0604020202020204" pitchFamily="34" charset="0"/>
                        </a:rPr>
                        <a:t>As</a:t>
                      </a:r>
                      <a:r>
                        <a:rPr lang="en-US" sz="1200" baseline="0">
                          <a:latin typeface="+mn-lt"/>
                          <a:cs typeface="Arial" panose="020b0604020202020204" pitchFamily="34" charset="0"/>
                        </a:rPr>
                        <a:t> of MM/DD/YY</a:t>
                      </a:r>
                      <a:endParaRPr lang="en-US" sz="1200">
                        <a:latin typeface="+mn-lt"/>
                        <a:cs typeface="Arial" panose="020b0604020202020204" pitchFamily="34" charset="0"/>
                      </a:endParaRPr>
                    </a:p>
                  </a:txBody>
                  <a:tcPr/>
                </a:tc>
                <a:tc>
                  <a:txBody>
                    <a:bodyPr vert="horz" wrap="square"/>
                    <a:lstStyle/>
                    <a:p>
                      <a:pPr algn="ctr"/>
                      <a:r>
                        <a:rPr lang="en-US" sz="1200">
                          <a:latin typeface="+mn-lt"/>
                        </a:rPr>
                        <a:t>Total</a:t>
                      </a:r>
                      <a:endParaRPr lang="en-US" sz="1200">
                        <a:latin typeface="+mn-lt"/>
                        <a:cs typeface="Arial" panose="020b0604020202020204" pitchFamily="34" charset="0"/>
                      </a:endParaRPr>
                    </a:p>
                  </a:txBody>
                  <a:tcPr/>
                </a:tc>
                <a:tc gridSpan="2">
                  <a:txBody>
                    <a:bodyPr vert="horz" wrap="square"/>
                    <a:lstStyle/>
                    <a:p>
                      <a:pPr algn="ctr"/>
                      <a:r>
                        <a:rPr lang="en-US" sz="1200">
                          <a:latin typeface="+mn-lt"/>
                        </a:rPr>
                        <a:t>By Race/Ethnicity</a:t>
                      </a:r>
                      <a:endParaRPr lang="en-US" sz="1200">
                        <a:latin typeface="+mn-lt"/>
                        <a:cs typeface="Arial" panose="020b0604020202020204" pitchFamily="34" charset="0"/>
                      </a:endParaRPr>
                    </a:p>
                  </a:txBody>
                  <a:tcPr/>
                </a:tc>
                <a:tc hMerge="1">
                  <a:txBody>
                    <a:bodyPr vert="horz" wrap="square"/>
                    <a:lstStyle/>
                    <a:p>
                      <a:endParaRPr lang="en-US" sz="1400">
                        <a:latin typeface="Arial" panose="020b0604020202020204" pitchFamily="34" charset="0"/>
                        <a:cs typeface="Arial" panose="020b0604020202020204" pitchFamily="34" charset="0"/>
                      </a:endParaRPr>
                    </a:p>
                  </a:txBody>
                  <a:tcPr/>
                </a:tc>
                <a:tc gridSpan="5">
                  <a:txBody>
                    <a:bodyPr vert="horz" wrap="square"/>
                    <a:lstStyle/>
                    <a:p>
                      <a:pPr algn="ctr"/>
                      <a:r>
                        <a:rPr lang="en-US" sz="1200">
                          <a:latin typeface="+mn-lt"/>
                          <a:cs typeface="Arial" panose="020b0604020202020204" pitchFamily="34" charset="0"/>
                        </a:rPr>
                        <a:t>By Zip Code </a:t>
                      </a:r>
                    </a:p>
                    <a:p>
                      <a:pPr algn="ctr"/>
                      <a:r>
                        <a:rPr lang="en-US" sz="1200">
                          <a:latin typeface="+mn-lt"/>
                          <a:cs typeface="Arial" panose="020b0604020202020204" pitchFamily="34" charset="0"/>
                        </a:rPr>
                        <a:t>(Top 3-5 zip</a:t>
                      </a:r>
                      <a:r>
                        <a:rPr lang="en-US" sz="1200" baseline="0">
                          <a:latin typeface="+mn-lt"/>
                          <a:cs typeface="Arial" panose="020b0604020202020204" pitchFamily="34" charset="0"/>
                        </a:rPr>
                        <a:t> codes for priority patients)</a:t>
                      </a:r>
                      <a:endParaRPr lang="en-US" sz="1200">
                        <a:latin typeface="+mn-lt"/>
                        <a:cs typeface="Arial" panose="020b0604020202020204" pitchFamily="34" charset="0"/>
                      </a:endParaRPr>
                    </a:p>
                  </a:txBody>
                  <a:tcPr/>
                </a:tc>
                <a:tc hMerge="1">
                  <a:txBody>
                    <a:bodyPr vert="horz" wrap="square"/>
                    <a:lstStyle/>
                    <a:p>
                      <a:endParaRPr lang="en-US" sz="1200">
                        <a:latin typeface="+mn-lt"/>
                        <a:cs typeface="Arial" panose="020b0604020202020204" pitchFamily="34" charset="0"/>
                      </a:endParaRPr>
                    </a:p>
                  </a:txBody>
                  <a:tcPr/>
                </a:tc>
                <a:tc hMerge="1">
                  <a:txBody>
                    <a:bodyPr vert="horz" wrap="square"/>
                    <a:lstStyle/>
                    <a:p>
                      <a:endParaRPr lang="en-US" sz="1200">
                        <a:latin typeface="+mn-lt"/>
                        <a:cs typeface="Arial" panose="020b0604020202020204" pitchFamily="34" charset="0"/>
                      </a:endParaRPr>
                    </a:p>
                  </a:txBody>
                  <a:tcPr/>
                </a:tc>
                <a:tc hMerge="1">
                  <a:txBody>
                    <a:bodyPr vert="horz" wrap="square"/>
                    <a:lstStyle/>
                    <a:p>
                      <a:endParaRPr lang="en-US" sz="1200">
                        <a:latin typeface="+mn-lt"/>
                        <a:cs typeface="Arial" panose="020b0604020202020204" pitchFamily="34" charset="0"/>
                      </a:endParaRPr>
                    </a:p>
                  </a:txBody>
                  <a:tcPr/>
                </a:tc>
                <a:tc hMerge="1">
                  <a:txBody>
                    <a:bodyPr vert="horz" wrap="square"/>
                    <a:lstStyle/>
                    <a:p>
                      <a:endParaRPr lang="en-US" sz="1200">
                        <a:latin typeface="+mn-lt"/>
                        <a:cs typeface="Arial" panose="020b0604020202020204" pitchFamily="34" charset="0"/>
                      </a:endParaRPr>
                    </a:p>
                  </a:txBody>
                  <a:tcPr/>
                </a:tc>
                <a:extLst>
                  <a:ext uri="{0D108BD9-81ED-4DB2-BD59-A6C34878D82A}">
                    <a16:rowId xmlns:a16="http://schemas.microsoft.com/office/drawing/2014/main" val="2510872631"/>
                  </a:ext>
                </a:extLst>
              </a:tr>
              <a:tr h="874259">
                <a:tc>
                  <a:txBody>
                    <a:bodyPr vert="horz" wrap="square"/>
                    <a:lstStyle/>
                    <a:p>
                      <a:endParaRPr lang="en-US" sz="1200">
                        <a:latin typeface="+mn-lt"/>
                        <a:cs typeface="Arial" panose="020b0604020202020204" pitchFamily="34" charset="0"/>
                      </a:endParaRPr>
                    </a:p>
                  </a:txBody>
                  <a:tcPr/>
                </a:tc>
                <a:tc>
                  <a:txBody>
                    <a:bodyPr vert="horz" wrap="square"/>
                    <a:lstStyle/>
                    <a:p>
                      <a:endParaRPr lang="en-US" sz="1200">
                        <a:latin typeface="+mn-lt"/>
                        <a:cs typeface="Arial" panose="020b0604020202020204" pitchFamily="34" charset="0"/>
                      </a:endParaRPr>
                    </a:p>
                  </a:txBody>
                  <a:tcPr/>
                </a:tc>
                <a:tc>
                  <a:txBody>
                    <a:bodyPr vert="horz" wrap="square"/>
                    <a:lstStyle/>
                    <a:p>
                      <a:pPr algn="ctr"/>
                      <a:r>
                        <a:rPr lang="en-US" sz="1200" b="1">
                          <a:latin typeface="+mn-lt"/>
                        </a:rPr>
                        <a:t>Black</a:t>
                      </a:r>
                      <a:endParaRPr lang="en-US" sz="1200" b="1">
                        <a:latin typeface="+mn-lt"/>
                        <a:cs typeface="Arial" panose="020b0604020202020204" pitchFamily="34" charset="0"/>
                      </a:endParaRPr>
                    </a:p>
                  </a:txBody>
                  <a:tcPr/>
                </a:tc>
                <a:tc>
                  <a:txBody>
                    <a:bodyPr vert="horz" wrap="square"/>
                    <a:lstStyle/>
                    <a:p>
                      <a:pPr algn="ctr"/>
                      <a:r>
                        <a:rPr lang="en-US" sz="1200" b="1" err="1">
                          <a:latin typeface="+mn-lt"/>
                        </a:rPr>
                        <a:t>LatinX</a:t>
                      </a:r>
                      <a:endParaRPr lang="en-US" sz="1200" b="1">
                        <a:latin typeface="+mn-lt"/>
                        <a:cs typeface="Arial" panose="020b0604020202020204" pitchFamily="34" charset="0"/>
                      </a:endParaRPr>
                    </a:p>
                  </a:txBody>
                  <a:tcPr/>
                </a:tc>
                <a:tc>
                  <a:txBody>
                    <a:bodyPr vert="horz" wrap="square"/>
                    <a:lstStyle/>
                    <a:p>
                      <a:pPr algn="ctr"/>
                      <a:r>
                        <a:rPr lang="en-US" sz="1200" b="1">
                          <a:latin typeface="+mn-lt"/>
                          <a:cs typeface="Arial" panose="020b0604020202020204" pitchFamily="34" charset="0"/>
                        </a:rPr>
                        <a:t>Zip</a:t>
                      </a:r>
                      <a:r>
                        <a:rPr lang="en-US" sz="1200" b="1" baseline="0">
                          <a:latin typeface="+mn-lt"/>
                          <a:cs typeface="Arial" panose="020b0604020202020204" pitchFamily="34" charset="0"/>
                        </a:rPr>
                        <a:t> Code #1</a:t>
                      </a:r>
                      <a:endParaRPr lang="en-US" sz="1200" b="1">
                        <a:latin typeface="+mn-lt"/>
                        <a:cs typeface="Arial" panose="020b0604020202020204" pitchFamily="34" charset="0"/>
                      </a:endParaRPr>
                    </a:p>
                  </a:txBody>
                  <a:tcPr/>
                </a:tc>
                <a:tc>
                  <a:txBody>
                    <a:bodyPr vert="horz" wrap="square"/>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sz="1200" b="1" i="0" u="none" strike="noStrike" kern="1200" cap="none" spc="0" normalizeH="0" baseline="0" noProof="0">
                          <a:ln>
                            <a:noFill/>
                          </a:ln>
                          <a:solidFill>
                            <a:prstClr val="black"/>
                          </a:solidFill>
                          <a:effectLst/>
                          <a:uLnTx/>
                          <a:uFillTx/>
                          <a:latin typeface="Bookman Old Style"/>
                          <a:ea typeface="+mn-ea"/>
                          <a:cs typeface="Arial" panose="020b0604020202020204" pitchFamily="34" charset="0"/>
                        </a:rPr>
                        <a:t>Zip Code #2</a:t>
                      </a:r>
                    </a:p>
                  </a:txBody>
                  <a:tcPr/>
                </a:tc>
                <a:tc>
                  <a:txBody>
                    <a:bodyPr vert="horz" wrap="square"/>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sz="1200" b="1" i="0" u="none" strike="noStrike" kern="1200" cap="none" spc="0" normalizeH="0" baseline="0" noProof="0">
                          <a:ln>
                            <a:noFill/>
                          </a:ln>
                          <a:solidFill>
                            <a:prstClr val="black"/>
                          </a:solidFill>
                          <a:effectLst/>
                          <a:uLnTx/>
                          <a:uFillTx/>
                          <a:latin typeface="Bookman Old Style"/>
                          <a:ea typeface="+mn-ea"/>
                          <a:cs typeface="Arial" panose="020b0604020202020204" pitchFamily="34" charset="0"/>
                        </a:rPr>
                        <a:t>Zip Code #3</a:t>
                      </a:r>
                    </a:p>
                  </a:txBody>
                  <a:tcPr/>
                </a:tc>
                <a:tc>
                  <a:txBody>
                    <a:bodyPr vert="horz" wrap="square"/>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sz="1200" b="1" i="0" u="none" strike="noStrike" kern="1200" cap="none" spc="0" normalizeH="0" baseline="0" noProof="0">
                          <a:ln>
                            <a:noFill/>
                          </a:ln>
                          <a:solidFill>
                            <a:prstClr val="black"/>
                          </a:solidFill>
                          <a:effectLst/>
                          <a:uLnTx/>
                          <a:uFillTx/>
                          <a:latin typeface="Bookman Old Style"/>
                          <a:ea typeface="+mn-ea"/>
                          <a:cs typeface="Arial" panose="020b0604020202020204" pitchFamily="34" charset="0"/>
                        </a:rPr>
                        <a:t>Zip Code #4</a:t>
                      </a:r>
                    </a:p>
                  </a:txBody>
                  <a:tcPr/>
                </a:tc>
                <a:tc>
                  <a:txBody>
                    <a:bodyPr vert="horz" wrap="square"/>
                    <a:lstStyle/>
                    <a:p>
                      <a:pPr marL="0" marR="0" lvl="0" indent="0" algn="ctr" defTabSz="914400" rtl="0" eaLnBrk="1" fontAlgn="auto" latinLnBrk="0" hangingPunct="1">
                        <a:lnSpc>
                          <a:spcPct val="100000"/>
                        </a:lnSpc>
                        <a:spcBef>
                          <a:spcPct val="0"/>
                        </a:spcBef>
                        <a:spcAft>
                          <a:spcPct val="0"/>
                        </a:spcAft>
                        <a:buClrTx/>
                        <a:buSzTx/>
                        <a:buFontTx/>
                        <a:buNone/>
                        <a:defRPr/>
                      </a:pPr>
                      <a:r>
                        <a:rPr kumimoji="0" lang="en-US" sz="1200" b="1" i="0" u="none" strike="noStrike" kern="1200" cap="none" spc="0" normalizeH="0" baseline="0" noProof="0">
                          <a:ln>
                            <a:noFill/>
                          </a:ln>
                          <a:solidFill>
                            <a:prstClr val="black"/>
                          </a:solidFill>
                          <a:effectLst/>
                          <a:uLnTx/>
                          <a:uFillTx/>
                          <a:latin typeface="Bookman Old Style"/>
                          <a:ea typeface="+mn-ea"/>
                          <a:cs typeface="Arial" panose="020b0604020202020204" pitchFamily="34" charset="0"/>
                        </a:rPr>
                        <a:t>Zip Code #5</a:t>
                      </a:r>
                    </a:p>
                  </a:txBody>
                  <a:tcPr/>
                </a:tc>
                <a:extLst>
                  <a:ext uri="{0D108BD9-81ED-4DB2-BD59-A6C34878D82A}">
                    <a16:rowId xmlns:a16="http://schemas.microsoft.com/office/drawing/2014/main" val="557169956"/>
                  </a:ext>
                </a:extLst>
              </a:tr>
              <a:tr h="874259">
                <a:tc>
                  <a:txBody>
                    <a:bodyPr vert="horz" wrap="square"/>
                    <a:lstStyle/>
                    <a:p>
                      <a:pPr lvl="0" algn="l"/>
                      <a:r>
                        <a:rPr lang="en-US" sz="1200" b="1" baseline="0">
                          <a:latin typeface="+mn-lt"/>
                          <a:cs typeface="+mn-cs"/>
                        </a:rPr>
                        <a:t># of Patients on Priority List</a:t>
                      </a:r>
                    </a:p>
                    <a:p>
                      <a:pPr lvl="0" algn="l"/>
                      <a:endParaRPr lang="en-US" sz="1200" b="1" baseline="0">
                        <a:latin typeface="+mn-lt"/>
                        <a:cs typeface="Arial" panose="020b0604020202020204" pitchFamily="34" charset="0"/>
                      </a:endParaRPr>
                    </a:p>
                  </a:txBody>
                  <a:tcPr/>
                </a:tc>
                <a:tc>
                  <a:txBody>
                    <a:bodyPr vert="horz" wrap="square"/>
                    <a:lstStyle/>
                    <a:p>
                      <a:endParaRPr lang="en-US" sz="1200">
                        <a:latin typeface="+mn-lt"/>
                        <a:cs typeface="Arial" panose="020b0604020202020204" pitchFamily="34" charset="0"/>
                      </a:endParaRPr>
                    </a:p>
                  </a:txBody>
                  <a:tcPr/>
                </a:tc>
                <a:tc>
                  <a:txBody>
                    <a:bodyPr vert="horz" wrap="square"/>
                    <a:lstStyle/>
                    <a:p>
                      <a:endParaRPr lang="en-US" sz="1200">
                        <a:latin typeface="+mn-lt"/>
                        <a:cs typeface="Arial" panose="020b0604020202020204" pitchFamily="34" charset="0"/>
                      </a:endParaRPr>
                    </a:p>
                  </a:txBody>
                  <a:tcPr/>
                </a:tc>
                <a:tc>
                  <a:txBody>
                    <a:bodyPr vert="horz" wrap="square"/>
                    <a:lstStyle/>
                    <a:p>
                      <a:endParaRPr lang="en-US" sz="1200">
                        <a:latin typeface="+mn-lt"/>
                        <a:cs typeface="Arial" panose="020b0604020202020204" pitchFamily="34" charset="0"/>
                      </a:endParaRPr>
                    </a:p>
                  </a:txBody>
                  <a:tcPr/>
                </a:tc>
                <a:tc>
                  <a:txBody>
                    <a:bodyPr vert="horz" wrap="square"/>
                    <a:lstStyle/>
                    <a:p>
                      <a:endParaRPr lang="en-US" sz="1200">
                        <a:latin typeface="+mn-lt"/>
                        <a:cs typeface="Arial" panose="020b0604020202020204" pitchFamily="34" charset="0"/>
                      </a:endParaRPr>
                    </a:p>
                  </a:txBody>
                  <a:tcPr/>
                </a:tc>
                <a:tc>
                  <a:txBody>
                    <a:bodyPr vert="horz" wrap="square"/>
                    <a:lstStyle/>
                    <a:p>
                      <a:endParaRPr lang="en-US" sz="1200">
                        <a:latin typeface="+mn-lt"/>
                        <a:cs typeface="Arial" panose="020b0604020202020204" pitchFamily="34" charset="0"/>
                      </a:endParaRPr>
                    </a:p>
                  </a:txBody>
                  <a:tcPr/>
                </a:tc>
                <a:tc>
                  <a:txBody>
                    <a:bodyPr vert="horz" wrap="square"/>
                    <a:lstStyle/>
                    <a:p>
                      <a:endParaRPr lang="en-US" sz="1200">
                        <a:latin typeface="+mn-lt"/>
                        <a:cs typeface="Arial" panose="020b0604020202020204" pitchFamily="34" charset="0"/>
                      </a:endParaRPr>
                    </a:p>
                  </a:txBody>
                  <a:tcPr/>
                </a:tc>
                <a:tc>
                  <a:txBody>
                    <a:bodyPr vert="horz" wrap="square"/>
                    <a:lstStyle/>
                    <a:p>
                      <a:endParaRPr lang="en-US" sz="1200">
                        <a:latin typeface="+mn-lt"/>
                        <a:cs typeface="Arial" panose="020b0604020202020204" pitchFamily="34" charset="0"/>
                      </a:endParaRPr>
                    </a:p>
                  </a:txBody>
                  <a:tcPr/>
                </a:tc>
                <a:tc>
                  <a:txBody>
                    <a:bodyPr vert="horz" wrap="square"/>
                    <a:lstStyle/>
                    <a:p>
                      <a:endParaRPr lang="en-US" sz="1200">
                        <a:latin typeface="+mn-lt"/>
                        <a:cs typeface="Arial" panose="020b0604020202020204" pitchFamily="34" charset="0"/>
                      </a:endParaRPr>
                    </a:p>
                  </a:txBody>
                  <a:tcPr/>
                </a:tc>
                <a:extLst>
                  <a:ext uri="{0D108BD9-81ED-4DB2-BD59-A6C34878D82A}">
                    <a16:rowId xmlns:a16="http://schemas.microsoft.com/office/drawing/2014/main" val="3142432204"/>
                  </a:ext>
                </a:extLst>
              </a:tr>
              <a:tr h="1277244">
                <a:tc>
                  <a:txBody>
                    <a:bodyPr vert="horz" wrap="square"/>
                    <a:lstStyle/>
                    <a:p>
                      <a:pPr lvl="0" algn="l"/>
                      <a:endParaRPr lang="en-US" sz="1200" b="1">
                        <a:latin typeface="+mn-lt"/>
                      </a:endParaRPr>
                    </a:p>
                    <a:p>
                      <a:pPr lvl="0" algn="l"/>
                      <a:r>
                        <a:rPr lang="en-US" sz="1200" b="1" baseline="0">
                          <a:latin typeface="+mn-lt"/>
                        </a:rPr>
                        <a:t># of Patients Reached</a:t>
                      </a:r>
                    </a:p>
                    <a:p>
                      <a:pPr lvl="0" algn="l"/>
                      <a:r>
                        <a:rPr lang="en-US" sz="1200" b="1" baseline="0">
                          <a:latin typeface="+mn-lt"/>
                        </a:rPr>
                        <a:t>(Cumulative) </a:t>
                      </a:r>
                      <a:endParaRPr lang="en-US" sz="1200" b="1">
                        <a:latin typeface="+mn-lt"/>
                        <a:cs typeface="Arial" panose="020b0604020202020204" pitchFamily="34" charset="0"/>
                      </a:endParaRPr>
                    </a:p>
                  </a:txBody>
                  <a:tcPr/>
                </a:tc>
                <a:tc>
                  <a:txBody>
                    <a:bodyPr vert="horz" wrap="square"/>
                    <a:lstStyle/>
                    <a:p>
                      <a:endParaRPr lang="en-US" sz="1200">
                        <a:latin typeface="+mn-lt"/>
                        <a:cs typeface="Arial" panose="020b0604020202020204" pitchFamily="34" charset="0"/>
                      </a:endParaRPr>
                    </a:p>
                  </a:txBody>
                  <a:tcPr/>
                </a:tc>
                <a:tc>
                  <a:txBody>
                    <a:bodyPr vert="horz" wrap="square"/>
                    <a:lstStyle/>
                    <a:p>
                      <a:endParaRPr lang="en-US" sz="1200">
                        <a:latin typeface="+mn-lt"/>
                        <a:cs typeface="Arial" panose="020b0604020202020204" pitchFamily="34" charset="0"/>
                      </a:endParaRPr>
                    </a:p>
                  </a:txBody>
                  <a:tcPr/>
                </a:tc>
                <a:tc>
                  <a:txBody>
                    <a:bodyPr vert="horz" wrap="square"/>
                    <a:lstStyle/>
                    <a:p>
                      <a:endParaRPr lang="en-US" sz="1200">
                        <a:latin typeface="+mn-lt"/>
                        <a:cs typeface="Arial" panose="020b0604020202020204" pitchFamily="34" charset="0"/>
                      </a:endParaRPr>
                    </a:p>
                  </a:txBody>
                  <a:tcPr/>
                </a:tc>
                <a:tc>
                  <a:txBody>
                    <a:bodyPr vert="horz" wrap="square"/>
                    <a:lstStyle/>
                    <a:p>
                      <a:endParaRPr lang="en-US" sz="1200">
                        <a:latin typeface="+mn-lt"/>
                        <a:cs typeface="Arial" panose="020b0604020202020204" pitchFamily="34" charset="0"/>
                      </a:endParaRPr>
                    </a:p>
                  </a:txBody>
                  <a:tcPr/>
                </a:tc>
                <a:tc>
                  <a:txBody>
                    <a:bodyPr vert="horz" wrap="square"/>
                    <a:lstStyle/>
                    <a:p>
                      <a:endParaRPr lang="en-US" sz="1200">
                        <a:latin typeface="+mn-lt"/>
                        <a:cs typeface="Arial" panose="020b0604020202020204" pitchFamily="34" charset="0"/>
                      </a:endParaRPr>
                    </a:p>
                  </a:txBody>
                  <a:tcPr/>
                </a:tc>
                <a:tc>
                  <a:txBody>
                    <a:bodyPr vert="horz" wrap="square"/>
                    <a:lstStyle/>
                    <a:p>
                      <a:endParaRPr lang="en-US" sz="1200">
                        <a:latin typeface="+mn-lt"/>
                        <a:cs typeface="Arial" panose="020b0604020202020204" pitchFamily="34" charset="0"/>
                      </a:endParaRPr>
                    </a:p>
                  </a:txBody>
                  <a:tcPr/>
                </a:tc>
                <a:tc>
                  <a:txBody>
                    <a:bodyPr vert="horz" wrap="square"/>
                    <a:lstStyle/>
                    <a:p>
                      <a:endParaRPr lang="en-US" sz="1200">
                        <a:latin typeface="+mn-lt"/>
                        <a:cs typeface="Arial" panose="020b0604020202020204" pitchFamily="34" charset="0"/>
                      </a:endParaRPr>
                    </a:p>
                  </a:txBody>
                  <a:tcPr/>
                </a:tc>
                <a:tc>
                  <a:txBody>
                    <a:bodyPr vert="horz" wrap="square"/>
                    <a:lstStyle/>
                    <a:p>
                      <a:endParaRPr lang="en-US" sz="1200">
                        <a:latin typeface="+mn-lt"/>
                        <a:cs typeface="Arial" panose="020b0604020202020204" pitchFamily="34" charset="0"/>
                      </a:endParaRPr>
                    </a:p>
                  </a:txBody>
                  <a:tcPr/>
                </a:tc>
                <a:extLst>
                  <a:ext uri="{0D108BD9-81ED-4DB2-BD59-A6C34878D82A}">
                    <a16:rowId xmlns:a16="http://schemas.microsoft.com/office/drawing/2014/main" val="128990296"/>
                  </a:ext>
                </a:extLst>
              </a:tr>
            </a:tbl>
          </a:graphicData>
        </a:graphic>
      </p:graphicFrame>
      <p:sp>
        <p:nvSpPr>
          <p:cNvPr id="6" name="TextBox 5"/>
          <p:cNvSpPr txBox="1"/>
          <p:nvPr/>
        </p:nvSpPr>
        <p:spPr>
          <a:xfrm>
            <a:off x="1069848" y="880243"/>
            <a:ext cx="10764183" cy="923330"/>
          </a:xfrm>
          <a:prstGeom prst="rect">
            <a:avLst/>
          </a:prstGeom>
          <a:noFill/>
        </p:spPr>
        <p:txBody>
          <a:bodyPr wrap="square" rtlCol="0">
            <a:spAutoFit/>
          </a:bodyPr>
          <a:lstStyle/>
          <a:p>
            <a:r>
              <a:rPr lang="en-US"/>
              <a:t>Outreach leads provide weekly progress reports* using metrics included in the chart below, in addition to providing qualitative feedback on key trends and concerns identified during outreach efforts</a:t>
            </a:r>
          </a:p>
        </p:txBody>
      </p:sp>
      <p:sp>
        <p:nvSpPr>
          <p:cNvPr id="7" name="TextBox 6"/>
          <p:cNvSpPr txBox="1"/>
          <p:nvPr/>
        </p:nvSpPr>
        <p:spPr>
          <a:xfrm>
            <a:off x="971504" y="5965463"/>
            <a:ext cx="10712134" cy="523220"/>
          </a:xfrm>
          <a:prstGeom prst="rect">
            <a:avLst/>
          </a:prstGeom>
          <a:noFill/>
        </p:spPr>
        <p:txBody>
          <a:bodyPr wrap="square" rtlCol="0">
            <a:spAutoFit/>
          </a:bodyPr>
          <a:lstStyle/>
          <a:p>
            <a:r>
              <a:rPr lang="en-US" sz="1400"/>
              <a:t>*Initial response to confirm participation in program is requested by May 8</a:t>
            </a:r>
            <a:r>
              <a:rPr lang="en-US" sz="1400" baseline="30000"/>
              <a:t>th</a:t>
            </a:r>
            <a:r>
              <a:rPr lang="en-US" sz="1400"/>
              <a:t>. Weekly progress reports are requested every Friday, starting on May 15</a:t>
            </a:r>
            <a:r>
              <a:rPr lang="en-US" sz="1400" baseline="30000"/>
              <a:t>th</a:t>
            </a:r>
            <a:r>
              <a:rPr lang="en-US" sz="1400"/>
              <a:t>.</a:t>
            </a:r>
          </a:p>
        </p:txBody>
      </p:sp>
    </p:spTree>
    <p:extLst>
      <p:ext uri="{BB962C8B-B14F-4D97-AF65-F5344CB8AC3E}">
        <p14:creationId xmlns:p14="http://schemas.microsoft.com/office/powerpoint/2010/main" val="3511743308"/>
      </p:ext>
    </p:extLst>
  </p:cSld>
  <p:clrMapOvr>
    <a:masterClrMapping/>
  </p:clrMapOvr>
  <p:transition/>
  <p:timing/>
</p:sld>
</file>

<file path=ppt/tags/tag1.xml><?xml version="1.0" encoding="utf-8"?>
<p:tagLst xmlns:p="http://schemas.openxmlformats.org/presentationml/2006/main">
  <p:tag name="THINKCELLSHAPEDONOTDELETE" val="thinkcellActiveDocDoNotDelete"/>
</p:tagLst>
</file>

<file path=ppt/tags/tag2.xml><?xml version="1.0" encoding="utf-8"?>
<p:tagLst xmlns:p="http://schemas.openxmlformats.org/presentationml/2006/main">
  <p:tag name="THINKCELLSHAPEDONOTDELETE" val="t3B_9Snlqmn7LQVGzL1CRdQ"/>
</p:tagLst>
</file>

<file path=ppt/tags/tag3.xml><?xml version="1.0" encoding="utf-8"?>
<p:tagLst xmlns:p="http://schemas.openxmlformats.org/presentationml/2006/main">
  <p:tag name="AS_NET" val="4.0.30319.42000"/>
  <p:tag name="AS_OS" val="Microsoft Windows NT 6.2.9200.0"/>
  <p:tag name="AS_RELEASE_DATE" val="2019.02.14"/>
  <p:tag name="AS_TITLE" val="Aspose.Slides for .NET 4.0 Client Profile"/>
  <p:tag name="AS_VERSION" val="19.2"/>
  <p:tag name="THINKCELLPRESENTATIONDONOTDELETE" val="&lt;?xml version=&quot;1.0&quot; encoding=&quot;UTF-16&quot; standalone=&quot;yes&quot;?&gt;&lt;root reqver=&quot;25060&quot;&gt;&lt;version val=&quot;28256&quot;/&gt;&lt;CPresentation id=&quot;1&quot;&gt;&lt;m_precDefaultNumber&gt;&lt;m_bNumberIsYear val=&quot;1&quot;/&gt;&lt;m_chMinusSymbol&gt;-&lt;/m_chMinusSymbol&gt;&lt;m_chDecimalSymbol17909&gt;.&lt;/m_chDecimalSymbol17909&gt;&lt;m_nGroupingDigits17909 val=&quot;3&quot;/&gt;&lt;m_chGroupingSymbol17909&gt;,&lt;/m_chGroupingSymbol17909&gt;&lt;m_yearfmt&gt;&lt;begin val=&quot;0&quot;/&gt;&lt;end val=&quot;4&quot;/&gt;&lt;/m_yearfmt&gt;&lt;/m_precDefaultNumber&gt;&lt;m_precDefaultPercent&gt;&lt;m_bNumberIsYear val=&quot;1&quot;/&gt;&lt;m_chMinusSymbol&gt;-&lt;/m_chMinusSymbol&gt;&lt;m_chDecimalSymbol17909&gt;.&lt;/m_chDecimalSymbol17909&gt;&lt;m_nGroupingDigits17909 val=&quot;3&quot;/&gt;&lt;m_chGroupingSymbol17909&gt;,&lt;/m_chGroupingSymbol17909&gt;&lt;m_strSuffix17909&gt;%&lt;/m_strSuffix17909&gt;&lt;m_yearfmt&gt;&lt;begin val=&quot;0&quot;/&gt;&lt;end val=&quot;4&quot;/&gt;&lt;/m_yearfmt&gt;&lt;/m_precDefaultPercent&gt;&lt;m_precDefaultDate&gt;&lt;m_yearfmt&gt;&lt;begin val=&quot;0&quot;/&gt;&lt;end val=&quot;4&quot;/&gt;&lt;/m_yearfmt&gt;&lt;/m_precDefaultDate&gt;&lt;m_precDefaultYear&gt;&lt;m_yearfmt&gt;&lt;begin val=&quot;0&quot;/&gt;&lt;end val=&quot;4&quot;/&gt;&lt;/m_yearfmt&gt;&lt;/m_precDefaultYear&gt;&lt;m_precDefaultQuarter&gt;&lt;m_yearfmt&gt;&lt;begin val=&quot;0&quot;/&gt;&lt;end val=&quot;4&quot;/&gt;&lt;/m_yearfmt&gt;&lt;/m_precDefaultQuarter&gt;&lt;m_precDefaultMonth&gt;&lt;m_yearfmt&gt;&lt;begin val=&quot;0&quot;/&gt;&lt;end val=&quot;4&quot;/&gt;&lt;/m_yearfmt&gt;&lt;/m_precDefaultMonth&gt;&lt;m_precDefaultWeek&gt;&lt;m_yearfmt&gt;&lt;begin val=&quot;0&quot;/&gt;&lt;end val=&quot;4&quot;/&gt;&lt;/m_yearfmt&gt;&lt;/m_precDefaultWeek&gt;&lt;m_precDefaultDay&gt;&lt;m_yearfmt&gt;&lt;begin val=&quot;0&quot;/&gt;&lt;end val=&quot;4&quot;/&gt;&lt;/m_yearfmt&gt;&lt;/m_precDefaultDay&gt;&lt;m_mruColor&gt;&lt;m_vecMRU length=&quot;0&quot;/&gt;&lt;/m_mruColor&gt;&lt;/CPresentation&gt;&lt;/root&gt;"/>
  <p:tag name="THINKCELLUNDODONOTDELETE" val="0"/>
</p:tagLst>
</file>

<file path=ppt/theme/_rels/theme1.xml.rels>&#65279;<?xml version="1.0" encoding="utf-8" standalone="yes"?><Relationships xmlns="http://schemas.openxmlformats.org/package/2006/relationships"><Relationship Id="rId1" Type="http://schemas.openxmlformats.org/officeDocument/2006/relationships/image" Target="../media/image3.jpeg" /></Relationships>
</file>

<file path=ppt/theme/_rels/theme2.xml.rels>&#65279;<?xml version="1.0" encoding="utf-8" standalone="yes"?><Relationships xmlns="http://schemas.openxmlformats.org/package/2006/relationships"><Relationship Id="rId1" Type="http://schemas.openxmlformats.org/officeDocument/2006/relationships/image" Target="../media/image3.jpeg" /></Relationships>
</file>

<file path=ppt/theme/theme1.xml><?xml version="1.0" encoding="utf-8"?>
<a:theme xmlns:r="http://schemas.openxmlformats.org/officeDocument/2006/relationships" xmlns:a="http://schemas.openxmlformats.org/drawingml/2006/main" name="Wood Type">
  <a:themeElements>
    <a:clrScheme name="Wood Type">
      <a:dk1>
        <a:sysClr val="windowText" lastClr="000000"/>
      </a:dk1>
      <a:lt1>
        <a:sysClr val="window" lastClr="FFFFFF"/>
      </a:lt1>
      <a:dk2>
        <a:srgbClr val="84ACB6"/>
      </a:dk2>
      <a:lt2>
        <a:srgbClr val="EBE9DD"/>
      </a:lt2>
      <a:accent1>
        <a:srgbClr val="6F8183"/>
      </a:accent1>
      <a:accent2>
        <a:srgbClr val="967E96"/>
      </a:accent2>
      <a:accent3>
        <a:srgbClr val="CCC893"/>
      </a:accent3>
      <a:accent4>
        <a:srgbClr val="A54D74"/>
      </a:accent4>
      <a:accent5>
        <a:srgbClr val="949C6B"/>
      </a:accent5>
      <a:accent6>
        <a:srgbClr val="766A50"/>
      </a:accent6>
      <a:hlink>
        <a:srgbClr val="CC6600"/>
      </a:hlink>
      <a:folHlink>
        <a:srgbClr val="777777"/>
      </a:folHlink>
    </a:clrScheme>
    <a:fontScheme name="Wood Type">
      <a:majorFont>
        <a:latin typeface="Century Gothic"/>
        <a:ea typeface="Arial"/>
        <a:cs typeface="Arial"/>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a:ea typeface="Arial"/>
        <a:cs typeface="Arial"/>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r:embed="rId1">
            <a:duotone>
              <a:schemeClr val="phClr">
                <a:tint val="70000"/>
                <a:shade val="63000"/>
              </a:schemeClr>
              <a:schemeClr val="phClr">
                <a:tint val="10000"/>
                <a:satMod val="150000"/>
              </a:schemeClr>
            </a:duotone>
          </a:blip>
          <a:tile tx="0" ty="0" sx="60000" sy="59000" flip="none" algn="tl"/>
        </a:blipFill>
        <a:blipFill rotWithShape="1">
          <a:blip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Lst>
    <a:ext uri="{05A4C25C-085E-4340-85A3-A5531E510DB2}">
      <thm15:themeFamily xmlns:thm15="http://schemas.microsoft.com/office/thememl/2012/main" name="Wood Type" id="{7ACABC62-BF99-48CF-A9DC-4DB89C7B13DC}" vid="{8E89CD47-BF55-4DDE-B823-2283AA7E7695}"/>
    </a:ext>
  </a:extLst>
</a:theme>
</file>

<file path=ppt/theme/theme2.xml><?xml version="1.0" encoding="utf-8"?>
<a:theme xmlns:r="http://schemas.openxmlformats.org/officeDocument/2006/relationships" xmlns:a="http://schemas.openxmlformats.org/drawingml/2006/main" name="1_Wood Type">
  <a:themeElements>
    <a:clrScheme name="Wood Type">
      <a:dk1>
        <a:sysClr val="windowText" lastClr="000000"/>
      </a:dk1>
      <a:lt1>
        <a:sysClr val="window" lastClr="FFFFFF"/>
      </a:lt1>
      <a:dk2>
        <a:srgbClr val="84ACB6"/>
      </a:dk2>
      <a:lt2>
        <a:srgbClr val="EBE9DD"/>
      </a:lt2>
      <a:accent1>
        <a:srgbClr val="6F8183"/>
      </a:accent1>
      <a:accent2>
        <a:srgbClr val="967E96"/>
      </a:accent2>
      <a:accent3>
        <a:srgbClr val="CCC893"/>
      </a:accent3>
      <a:accent4>
        <a:srgbClr val="A54D74"/>
      </a:accent4>
      <a:accent5>
        <a:srgbClr val="949C6B"/>
      </a:accent5>
      <a:accent6>
        <a:srgbClr val="766A50"/>
      </a:accent6>
      <a:hlink>
        <a:srgbClr val="CC6600"/>
      </a:hlink>
      <a:folHlink>
        <a:srgbClr val="777777"/>
      </a:folHlink>
    </a:clrScheme>
    <a:fontScheme name="Wood Type">
      <a:majorFont>
        <a:latin typeface="Century Gothic"/>
        <a:ea typeface="Arial"/>
        <a:cs typeface="Arial"/>
        <a:font script="Jpan" typeface="HGｺﾞｼｯｸM"/>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majorFont>
      <a:minorFont>
        <a:latin typeface="Bookman Old Style"/>
        <a:ea typeface="Arial"/>
        <a:cs typeface="Arial"/>
        <a:font script="Grek" typeface="Cambria"/>
        <a:font script="Cyrl" typeface="Cambria"/>
        <a:font script="Jpan" typeface="HG明朝E"/>
        <a:font script="Hang" typeface="돋움"/>
        <a:font script="Hans" typeface="宋体"/>
        <a:font script="Hant" typeface="標楷體"/>
        <a:font script="Arab" typeface="Times New Roman"/>
        <a:font script="Hebr" typeface="Times New Roman"/>
        <a:font script="Thai" typeface="Browalli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Wood Type">
      <a:fillStyleLst>
        <a:solidFill>
          <a:schemeClr val="phClr"/>
        </a:solidFill>
        <a:blipFill rotWithShape="1">
          <a:blip r:embed="rId1">
            <a:duotone>
              <a:schemeClr val="phClr">
                <a:tint val="70000"/>
                <a:shade val="63000"/>
              </a:schemeClr>
              <a:schemeClr val="phClr">
                <a:tint val="10000"/>
                <a:satMod val="150000"/>
              </a:schemeClr>
            </a:duotone>
          </a:blip>
          <a:tile tx="0" ty="0" sx="60000" sy="59000" flip="none" algn="tl"/>
        </a:blipFill>
        <a:blipFill rotWithShape="1">
          <a:blip r:embed="rId1">
            <a:duotone>
              <a:schemeClr val="phClr">
                <a:shade val="36000"/>
                <a:satMod val="120000"/>
              </a:schemeClr>
              <a:schemeClr val="phClr">
                <a:tint val="40000"/>
              </a:schemeClr>
            </a:duotone>
          </a:blip>
          <a:tile tx="0" ty="0" sx="60000" sy="59000" flip="none" algn="tl"/>
        </a:blip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softEdge rad="12700"/>
          </a:effectLst>
        </a:effectStyle>
        <a:effectStyle>
          <a:effectLst>
            <a:outerShdw blurRad="50800" dist="19050" dir="5400000" algn="tl" rotWithShape="0">
              <a:srgbClr val="000000">
                <a:alpha val="60000"/>
              </a:srgbClr>
            </a:outerShdw>
            <a:softEdge rad="12700"/>
          </a:effectLst>
        </a:effectStyle>
      </a:effectStyleLst>
      <a:bgFillStyleLst>
        <a:solidFill>
          <a:schemeClr val="phClr"/>
        </a:solidFill>
        <a:solidFill>
          <a:schemeClr val="phClr">
            <a:shade val="97000"/>
            <a:satMod val="150000"/>
          </a:schemeClr>
        </a:solidFill>
        <a:blipFill rotWithShape="1">
          <a:blip r:embed="rId1">
            <a:duotone>
              <a:schemeClr val="phClr">
                <a:tint val="75000"/>
                <a:shade val="58000"/>
                <a:satMod val="120000"/>
              </a:schemeClr>
              <a:schemeClr val="phClr">
                <a:tint val="50000"/>
                <a:shade val="96000"/>
              </a:schemeClr>
            </a:duotone>
          </a:blip>
          <a:tile tx="0" ty="0" sx="100000" sy="100000" flip="none" algn="tl"/>
        </a:blipFill>
      </a:bgFillStyleLst>
    </a:fmtScheme>
  </a:themeElements>
  <a:objectDefaults/>
  <a:extLst>
    <a:ext uri="{05A4C25C-085E-4340-85A3-A5531E510DB2}">
      <thm15:themeFamily xmlns:thm15="http://schemas.microsoft.com/office/thememl/2012/main" name="Wood Type" id="{7ACABC62-BF99-48CF-A9DC-4DB89C7B13DC}" vid="{8E89CD47-BF55-4DDE-B823-2283AA7E7695}"/>
    </a:ext>
  </a:extLst>
</a:theme>
</file>

<file path=ppt/theme/theme3.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r="http://schemas.openxmlformats.org/officeDocument/2006/relationships"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Arial"/>
        <a:cs typeface="Arial"/>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Arial"/>
        <a:cs typeface="Arial"/>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Lst>
    <a:ext uri="{05A4C25C-085E-4340-85A3-A5531E510DB2}">
      <thm15:themeFamily xmlns:thm15="http://schemas.microsoft.com/office/thememl/2012/main" name="Office Theme" id="{62F939B6-93AF-4DB8-9C6B-D6C7DFDC589F}" vid="{4A3C46E8-61CC-4603-A589-7422A47A8E4A}"/>
    </a:ext>
  </a:extLst>
</a:theme>
</file>

<file path=customXml/_rels/item1.xml.rels>&#65279;<?xml version="1.0" encoding="utf-8" standalone="yes"?><Relationships xmlns="http://schemas.openxmlformats.org/package/2006/relationships"><Relationship Id="rId1" Type="http://schemas.openxmlformats.org/officeDocument/2006/relationships/customXmlProps" Target="itemProps1.xml" /></Relationships>
</file>

<file path=customXml/_rels/item2.xml.rels>&#65279;<?xml version="1.0" encoding="utf-8" standalone="yes"?><Relationships xmlns="http://schemas.openxmlformats.org/package/2006/relationships"><Relationship Id="rId1" Type="http://schemas.openxmlformats.org/officeDocument/2006/relationships/customXmlProps" Target="itemProps2.xml" /></Relationships>
</file>

<file path=customXml/_rels/item3.xml.rels>&#65279;<?xml version="1.0" encoding="utf-8" standalone="yes"?><Relationships xmlns="http://schemas.openxmlformats.org/package/2006/relationships"><Relationship Id="rId1" Type="http://schemas.openxmlformats.org/officeDocument/2006/relationships/customXmlProps" Target="itemProps3.xml" /></Relationships>
</file>

<file path=customXml/item1.xml><?xml version="1.0" encoding="utf-8"?>
<p:properties xmlns:p="http://schemas.microsoft.com/office/2006/metadata/properties" xmlns:xsi="http://www.w3.org/2001/XMLSchema-instance" xmlns:pc="http://schemas.microsoft.com/office/infopath/2007/PartnerControls">
  <documentManagement/>
</p:properties>
</file>

<file path=customXml/item2.xml><?xml version="1.0" encoding="utf-8"?>
<ct:contentTypeSchema xmlns:ct="http://schemas.microsoft.com/office/2006/metadata/contentType" xmlns:ma="http://schemas.microsoft.com/office/2006/metadata/properties/metaAttributes" ct:_="" ma:_="" ma:contentTypeName="Document" ma:contentTypeID="0x010100F65F0457AE887747B9D8A21FC266EFB9" ma:contentTypeVersion="2" ma:contentTypeDescription="Create a new document." ma:contentTypeScope="" ma:versionID="ab87cd4fc194cef03bed7ecdc536ae05">
  <xsd:schema xmlns:xsd="http://www.w3.org/2001/XMLSchema" xmlns:xs="http://www.w3.org/2001/XMLSchema" xmlns:p="http://schemas.microsoft.com/office/2006/metadata/properties" xmlns:ns3="be7e29b7-63fb-461e-be13-60ed3db2d509" targetNamespace="http://schemas.microsoft.com/office/2006/metadata/properties" ma:root="true" ma:fieldsID="f4fdcb529b7736222ff6f30ec31736cd" ns3:_="">
    <xsd:import namespace="be7e29b7-63fb-461e-be13-60ed3db2d509"/>
    <xsd:element name="properties">
      <xsd:complexType>
        <xsd:sequence>
          <xsd:element name="documentManagement">
            <xsd:complexType>
              <xsd:all>
                <xsd:element ref="ns3:MediaServiceMetadata" minOccurs="0"/>
                <xsd:element ref="ns3:MediaServiceFastMetadata"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e7e29b7-63fb-461e-be13-60ed3db2d50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D3A38CF8-6459-4542-BB57-0E3BB3446E62}">
  <ds:schemaRefs>
    <ds:schemaRef ds:uri="http://purl.org/dc/terms/"/>
    <ds:schemaRef ds:uri="http://schemas.microsoft.com/office/2006/documentManagement/types"/>
    <ds:schemaRef ds:uri="be7e29b7-63fb-461e-be13-60ed3db2d509"/>
    <ds:schemaRef ds:uri="http://purl.org/dc/elements/1.1/"/>
    <ds:schemaRef ds:uri="http://schemas.microsoft.com/office/infopath/2007/PartnerControls"/>
    <ds:schemaRef ds:uri="http://schemas.openxmlformats.org/package/2006/metadata/core-properties"/>
    <ds:schemaRef ds:uri="http://schemas.microsoft.com/office/2006/metadata/properties"/>
    <ds:schemaRef ds:uri="http://www.w3.org/XML/1998/namespace"/>
    <ds:schemaRef ds:uri="http://purl.org/dc/dcmitype/"/>
  </ds:schemaRefs>
</ds:datastoreItem>
</file>

<file path=customXml/itemProps2.xml><?xml version="1.0" encoding="utf-8"?>
<ds:datastoreItem xmlns:ds="http://schemas.openxmlformats.org/officeDocument/2006/customXml" ds:itemID="{1F8E52BB-B8AF-4FE8-91EA-C5BC1A734B2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be7e29b7-63fb-461e-be13-60ed3db2d509"/>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CCB9A1B8-BE31-4547-B08E-6141F56FDFCC}">
  <ds:schemaRefs>
    <ds:schemaRef ds:uri="http://schemas.microsoft.com/sharepoint/v3/contenttype/forms"/>
  </ds:schemaRefs>
</ds:datastoreItem>
</file>

<file path=docProps/app.xml><?xml version="1.0" encoding="utf-8"?>
<Properties xmlns:vt="http://schemas.openxmlformats.org/officeDocument/2006/docPropsVTypes" xmlns="http://schemas.openxmlformats.org/officeDocument/2006/extended-properties">
  <Template>TM03090434[[fn=Wood Type]]</Template>
  <Company/>
  <PresentationFormat>Widescreen</PresentationFormat>
  <Paragraphs>0</Paragraphs>
  <Slides>0</Slides>
  <Notes>0</Notes>
  <TotalTime>0</TotalTime>
  <HiddenSlides>0</HiddenSlides>
  <MMClips>0</MMClips>
  <ScaleCrop>0</ScaleCrop>
  <LinksUpToDate>0</LinksUpToDate>
  <SharedDoc>0</SharedDoc>
  <HyperlinksChanged>0</HyperlinksChanged>
  <Application>Aspose.Slides for .NET</Application>
  <AppVersion>19.0200</AppVersion>
</Properties>
</file>

<file path=docProps/core.xml><?xml version="1.0" encoding="utf-8"?>
<cp:coreProperties xmlns:dc="http://purl.org/dc/elements/1.1/" xmlns:dcterms="http://purl.org/dc/terms/" xmlns:dcmitype="http://purl.org/dc/dcmitype/" xmlns:xsi="http://www.w3.org/2001/XMLSchema-instance" xmlns:cp="http://schemas.openxmlformats.org/package/2006/metadata/core-properties">
  <cp:revision>1</cp:revision>
  <dcterms:created xsi:type="dcterms:W3CDTF">1601-01-01T00:00:00Z</dcterms:created>
  <dcterms:modified xsi:type="dcterms:W3CDTF">1601-01-01T00:00:00Z</dcterms:modified>
</cp:coreProperties>
</file>